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Cairo 1 Bold" charset="1" panose="00000800000000000000"/>
      <p:regular r:id="rId56"/>
    </p:embeddedFont>
    <p:embeddedFont>
      <p:font typeface="Open Sans Bold" charset="1" panose="020B0806030504020204"/>
      <p:regular r:id="rId57"/>
    </p:embeddedFont>
    <p:embeddedFont>
      <p:font typeface="Cairo 2" charset="1" panose="00000000000000000000"/>
      <p:regular r:id="rId58"/>
    </p:embeddedFont>
    <p:embeddedFont>
      <p:font typeface="Cairo 2 Heavy" charset="1" panose="00000000000000000000"/>
      <p:regular r:id="rId59"/>
    </p:embeddedFont>
    <p:embeddedFont>
      <p:font typeface="Cairo 2 Bold" charset="1" panose="00000000000000000000"/>
      <p:regular r:id="rId60"/>
    </p:embeddedFont>
    <p:embeddedFont>
      <p:font typeface="Darker Grotesque Medium" charset="1" panose="00000000000000000000"/>
      <p:regular r:id="rId61"/>
    </p:embeddedFont>
    <p:embeddedFont>
      <p:font typeface="Cairo 2 Medium" charset="1" panose="00000000000000000000"/>
      <p:regular r:id="rId62"/>
    </p:embeddedFont>
    <p:embeddedFont>
      <p:font typeface="Cairo 1" charset="1" panose="00000500000000000000"/>
      <p:regular r:id="rId63"/>
    </p:embeddedFont>
    <p:embeddedFont>
      <p:font typeface="Cairo 1 Semi-Bold" charset="1" panose="00000700000000000000"/>
      <p:regular r:id="rId64"/>
    </p:embeddedFont>
    <p:embeddedFont>
      <p:font typeface="Darker Grotesque Bold" charset="1" panose="00000000000000000000"/>
      <p:regular r:id="rId65"/>
    </p:embeddedFont>
    <p:embeddedFont>
      <p:font typeface="Cairo 1 Light" charset="1" panose="00000400000000000000"/>
      <p:regular r:id="rId66"/>
    </p:embeddedFont>
    <p:embeddedFont>
      <p:font typeface="Aileron Ultra-Bold" charset="1" panose="00000A00000000000000"/>
      <p:regular r:id="rId67"/>
    </p:embeddedFont>
    <p:embeddedFont>
      <p:font typeface="Inter Bold" charset="1" panose="020B0802030000000004"/>
      <p:regular r:id="rId68"/>
    </p:embeddedFont>
    <p:embeddedFont>
      <p:font typeface="RoxboroughCF Bold" charset="1" panose="00000800000000000000"/>
      <p:regular r:id="rId69"/>
    </p:embeddedFont>
    <p:embeddedFont>
      <p:font typeface="Telegraf" charset="1" panose="00000500000000000000"/>
      <p:regular r:id="rId70"/>
    </p:embeddedFont>
    <p:embeddedFont>
      <p:font typeface="Cairo 2 Semi-Bold" charset="1" panose="00000000000000000000"/>
      <p:regular r:id="rId71"/>
    </p:embeddedFont>
    <p:embeddedFont>
      <p:font typeface="Maven Pro" charset="1" panose="00000500000000000000"/>
      <p:regular r:id="rId72"/>
    </p:embeddedFont>
    <p:embeddedFont>
      <p:font typeface="Maven Pro Bold" charset="1" panose="00000800000000000000"/>
      <p:regular r:id="rId73"/>
    </p:embeddedFont>
    <p:embeddedFont>
      <p:font typeface="Aileron Bold" charset="1" panose="00000800000000000000"/>
      <p:regular r:id="rId74"/>
    </p:embeddedFont>
    <p:embeddedFont>
      <p:font typeface="Montserrat Bold" charset="1" panose="00000800000000000000"/>
      <p:regular r:id="rId75"/>
    </p:embeddedFont>
    <p:embeddedFont>
      <p:font typeface="Aileron" charset="1" panose="00000500000000000000"/>
      <p:regular r:id="rId76"/>
    </p:embeddedFont>
    <p:embeddedFont>
      <p:font typeface="Proxima Nova Bold" charset="1" panose="02000506030000020004"/>
      <p:regular r:id="rId77"/>
    </p:embeddedFont>
    <p:embeddedFont>
      <p:font typeface="Proxima Nova" charset="1" panose="02000506030000020004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2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67.png" Type="http://schemas.openxmlformats.org/officeDocument/2006/relationships/image"/><Relationship Id="rId19" Target="../media/image68.svg" Type="http://schemas.openxmlformats.org/officeDocument/2006/relationships/image"/><Relationship Id="rId2" Target="../media/image51.png" Type="http://schemas.openxmlformats.org/officeDocument/2006/relationships/image"/><Relationship Id="rId20" Target="../media/image69.png" Type="http://schemas.openxmlformats.org/officeDocument/2006/relationships/image"/><Relationship Id="rId21" Target="../media/image70.svg" Type="http://schemas.openxmlformats.org/officeDocument/2006/relationships/image"/><Relationship Id="rId22" Target="../media/image71.png" Type="http://schemas.openxmlformats.org/officeDocument/2006/relationships/image"/><Relationship Id="rId23" Target="../media/image72.svg" Type="http://schemas.openxmlformats.org/officeDocument/2006/relationships/image"/><Relationship Id="rId24" Target="../media/image73.png" Type="http://schemas.openxmlformats.org/officeDocument/2006/relationships/image"/><Relationship Id="rId25" Target="../media/image74.svg" Type="http://schemas.openxmlformats.org/officeDocument/2006/relationships/image"/><Relationship Id="rId26" Target="../media/image75.png" Type="http://schemas.openxmlformats.org/officeDocument/2006/relationships/image"/><Relationship Id="rId27" Target="../media/image76.svg" Type="http://schemas.openxmlformats.org/officeDocument/2006/relationships/image"/><Relationship Id="rId28" Target="../media/image2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20" Target="../media/image2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79.jpeg" Type="http://schemas.openxmlformats.org/officeDocument/2006/relationships/image"/><Relationship Id="rId5" Target="../media/image80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2.png" Type="http://schemas.openxmlformats.org/officeDocument/2006/relationships/image"/><Relationship Id="rId5" Target="../media/image81.jpe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2.png" Type="http://schemas.openxmlformats.org/officeDocument/2006/relationships/image"/><Relationship Id="rId5" Target="../media/image83.jpeg" Type="http://schemas.openxmlformats.org/officeDocument/2006/relationships/image"/><Relationship Id="rId6" Target="../media/image8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2.png" Type="http://schemas.openxmlformats.org/officeDocument/2006/relationships/image"/><Relationship Id="rId5" Target="../media/image85.jpe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20" Target="../media/image2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asygoplus.com/?fbclid=IwZXh0bgNhZW0CMTAAAR3bxdpyKFFve8TaTHJeetTJZ1Orwh76_f8FeN9Mv_HQ-YExJBRSQA4qxc8_aem_AcR2N8pfdYetGZovug8M0iGM3gSDxhkZx5VqM0vUZtwXiS0Vz_jFQIs9rm2amIecbN_1xXFe87zNNhdbCEppG3ZR" TargetMode="External" Type="http://schemas.openxmlformats.org/officeDocument/2006/relationships/hyperlink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2.png" Type="http://schemas.openxmlformats.org/officeDocument/2006/relationships/image"/><Relationship Id="rId5" Target="../media/image89.png" Type="http://schemas.openxmlformats.org/officeDocument/2006/relationships/image"/><Relationship Id="rId6" Target="../media/image90.svg" Type="http://schemas.openxmlformats.org/officeDocument/2006/relationships/image"/><Relationship Id="rId7" Target="https://www.facebook.com/profile.php?id=61556259493708" TargetMode="External" Type="http://schemas.openxmlformats.org/officeDocument/2006/relationships/hyperlink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asygoplus.com/?fbclid=IwZXh0bgNhZW0CMTAAAR3bxdpyKFFve8TaTHJeetTJZ1Orwh76_f8FeN9Mv_HQ-YExJBRSQA4qxc8_aem_AcR2N8pfdYetGZovug8M0iGM3gSDxhkZx5VqM0vUZtwXiS0Vz_jFQIs9rm2amIecbN_1xXFe87zNNhdbCEppG3ZR" TargetMode="External" Type="http://schemas.openxmlformats.org/officeDocument/2006/relationships/hyperlink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2.png" Type="http://schemas.openxmlformats.org/officeDocument/2006/relationships/image"/><Relationship Id="rId5" Target="../media/image89.png" Type="http://schemas.openxmlformats.org/officeDocument/2006/relationships/image"/><Relationship Id="rId6" Target="../media/image90.svg" Type="http://schemas.openxmlformats.org/officeDocument/2006/relationships/image"/><Relationship Id="rId7" Target="https://www.facebook.com/profile.php?id=61556259493708" TargetMode="External" Type="http://schemas.openxmlformats.org/officeDocument/2006/relationships/hyperlink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asygoplus.com/?fbclid=IwZXh0bgNhZW0CMTAAAR3bxdpyKFFve8TaTHJeetTJZ1Orwh76_f8FeN9Mv_HQ-YExJBRSQA4qxc8_aem_AcR2N8pfdYetGZovug8M0iGM3gSDxhkZx5VqM0vUZtwXiS0Vz_jFQIs9rm2amIecbN_1xXFe87zNNhdbCEppG3ZR" TargetMode="External" Type="http://schemas.openxmlformats.org/officeDocument/2006/relationships/hyperlink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2.png" Type="http://schemas.openxmlformats.org/officeDocument/2006/relationships/image"/><Relationship Id="rId5" Target="../media/image89.png" Type="http://schemas.openxmlformats.org/officeDocument/2006/relationships/image"/><Relationship Id="rId6" Target="../media/image90.svg" Type="http://schemas.openxmlformats.org/officeDocument/2006/relationships/image"/><Relationship Id="rId7" Target="https://www.facebook.com/profile.php?id=61556259493708" TargetMode="External" Type="http://schemas.openxmlformats.org/officeDocument/2006/relationships/hyperlink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asygoplus.com/?fbclid=IwZXh0bgNhZW0CMTAAAR3bxdpyKFFve8TaTHJeetTJZ1Orwh76_f8FeN9Mv_HQ-YExJBRSQA4qxc8_aem_AcR2N8pfdYetGZovug8M0iGM3gSDxhkZx5VqM0vUZtwXiS0Vz_jFQIs9rm2amIecbN_1xXFe87zNNhdbCEppG3ZR" TargetMode="External" Type="http://schemas.openxmlformats.org/officeDocument/2006/relationships/hyperlink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2.png" Type="http://schemas.openxmlformats.org/officeDocument/2006/relationships/image"/><Relationship Id="rId5" Target="../media/image89.png" Type="http://schemas.openxmlformats.org/officeDocument/2006/relationships/image"/><Relationship Id="rId6" Target="../media/image90.svg" Type="http://schemas.openxmlformats.org/officeDocument/2006/relationships/image"/><Relationship Id="rId7" Target="https://www.facebook.com/profile.php?id=61556259493708" TargetMode="External" Type="http://schemas.openxmlformats.org/officeDocument/2006/relationships/hyperlink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20" Target="../media/image2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svg" Type="http://schemas.openxmlformats.org/officeDocument/2006/relationships/image"/><Relationship Id="rId2" Target="../media/image103.png" Type="http://schemas.openxmlformats.org/officeDocument/2006/relationships/image"/><Relationship Id="rId3" Target="../media/image104.png" Type="http://schemas.openxmlformats.org/officeDocument/2006/relationships/image"/><Relationship Id="rId4" Target="../media/image105.svg" Type="http://schemas.openxmlformats.org/officeDocument/2006/relationships/image"/><Relationship Id="rId5" Target="../media/image106.png" Type="http://schemas.openxmlformats.org/officeDocument/2006/relationships/image"/><Relationship Id="rId6" Target="../media/image107.svg" Type="http://schemas.openxmlformats.org/officeDocument/2006/relationships/image"/><Relationship Id="rId7" Target="../media/image108.png" Type="http://schemas.openxmlformats.org/officeDocument/2006/relationships/image"/><Relationship Id="rId8" Target="../media/image109.sv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13.svg" Type="http://schemas.openxmlformats.org/officeDocument/2006/relationships/image"/><Relationship Id="rId4" Target="../media/image114.png" Type="http://schemas.openxmlformats.org/officeDocument/2006/relationships/image"/><Relationship Id="rId5" Target="../media/image115.svg" Type="http://schemas.openxmlformats.org/officeDocument/2006/relationships/image"/><Relationship Id="rId6" Target="../media/image116.png" Type="http://schemas.openxmlformats.org/officeDocument/2006/relationships/image"/><Relationship Id="rId7" Target="../media/image117.svg" Type="http://schemas.openxmlformats.org/officeDocument/2006/relationships/image"/><Relationship Id="rId8" Target="https://www.instagram.com/awakil911?utm_source=ig_web_button_share_sheet&amp;igsh=ZDNlZDc0MzIxNw==" TargetMode="External" Type="http://schemas.openxmlformats.org/officeDocument/2006/relationships/hyperlink"/><Relationship Id="rId9" Target="https://www.instagram.com/amrhafezcars/" TargetMode="External" Type="http://schemas.openxmlformats.org/officeDocument/2006/relationships/hyperlink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gif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png" Type="http://schemas.openxmlformats.org/officeDocument/2006/relationships/image"/><Relationship Id="rId11" Target="../media/image128.svg" Type="http://schemas.openxmlformats.org/officeDocument/2006/relationships/image"/><Relationship Id="rId12" Target="../media/image129.png" Type="http://schemas.openxmlformats.org/officeDocument/2006/relationships/image"/><Relationship Id="rId13" Target="../media/image130.svg" Type="http://schemas.openxmlformats.org/officeDocument/2006/relationships/image"/><Relationship Id="rId14" Target="../media/image131.png" Type="http://schemas.openxmlformats.org/officeDocument/2006/relationships/image"/><Relationship Id="rId15" Target="../media/image132.svg" Type="http://schemas.openxmlformats.org/officeDocument/2006/relationships/image"/><Relationship Id="rId16" Target="../media/image133.png" Type="http://schemas.openxmlformats.org/officeDocument/2006/relationships/image"/><Relationship Id="rId17" Target="../media/image134.svg" Type="http://schemas.openxmlformats.org/officeDocument/2006/relationships/image"/><Relationship Id="rId18" Target="../media/image135.png" Type="http://schemas.openxmlformats.org/officeDocument/2006/relationships/image"/><Relationship Id="rId19" Target="../media/image136.svg" Type="http://schemas.openxmlformats.org/officeDocument/2006/relationships/image"/><Relationship Id="rId2" Target="../media/image119.png" Type="http://schemas.openxmlformats.org/officeDocument/2006/relationships/image"/><Relationship Id="rId20" Target="../media/image137.png" Type="http://schemas.openxmlformats.org/officeDocument/2006/relationships/image"/><Relationship Id="rId21" Target="../media/image138.svg" Type="http://schemas.openxmlformats.org/officeDocument/2006/relationships/image"/><Relationship Id="rId22" Target="../media/image139.png" Type="http://schemas.openxmlformats.org/officeDocument/2006/relationships/image"/><Relationship Id="rId23" Target="../media/image140.svg" Type="http://schemas.openxmlformats.org/officeDocument/2006/relationships/image"/><Relationship Id="rId24" Target="../media/image141.png" Type="http://schemas.openxmlformats.org/officeDocument/2006/relationships/image"/><Relationship Id="rId25" Target="../media/image142.svg" Type="http://schemas.openxmlformats.org/officeDocument/2006/relationships/image"/><Relationship Id="rId26" Target="../media/image143.png" Type="http://schemas.openxmlformats.org/officeDocument/2006/relationships/image"/><Relationship Id="rId27" Target="../media/image144.svg" Type="http://schemas.openxmlformats.org/officeDocument/2006/relationships/image"/><Relationship Id="rId28" Target="../media/image145.png" Type="http://schemas.openxmlformats.org/officeDocument/2006/relationships/image"/><Relationship Id="rId29" Target="../media/image146.svg" Type="http://schemas.openxmlformats.org/officeDocument/2006/relationships/image"/><Relationship Id="rId3" Target="../media/image120.svg" Type="http://schemas.openxmlformats.org/officeDocument/2006/relationships/image"/><Relationship Id="rId4" Target="../media/image121.png" Type="http://schemas.openxmlformats.org/officeDocument/2006/relationships/image"/><Relationship Id="rId5" Target="../media/image122.svg" Type="http://schemas.openxmlformats.org/officeDocument/2006/relationships/image"/><Relationship Id="rId6" Target="../media/image123.png" Type="http://schemas.openxmlformats.org/officeDocument/2006/relationships/image"/><Relationship Id="rId7" Target="../media/image124.svg" Type="http://schemas.openxmlformats.org/officeDocument/2006/relationships/image"/><Relationship Id="rId8" Target="../media/image125.png" Type="http://schemas.openxmlformats.org/officeDocument/2006/relationships/image"/><Relationship Id="rId9" Target="../media/image12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20" Target="../media/image2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5.svg" Type="http://schemas.openxmlformats.org/officeDocument/2006/relationships/image"/><Relationship Id="rId2" Target="../media/image147.jpeg" Type="http://schemas.openxmlformats.org/officeDocument/2006/relationships/image"/><Relationship Id="rId3" Target="../media/image148.jpeg" Type="http://schemas.openxmlformats.org/officeDocument/2006/relationships/image"/><Relationship Id="rId4" Target="../media/image149.jpeg" Type="http://schemas.openxmlformats.org/officeDocument/2006/relationships/image"/><Relationship Id="rId5" Target="../media/image150.jpeg" Type="http://schemas.openxmlformats.org/officeDocument/2006/relationships/image"/><Relationship Id="rId6" Target="../media/image151.jpeg" Type="http://schemas.openxmlformats.org/officeDocument/2006/relationships/image"/><Relationship Id="rId7" Target="../media/image152.jpeg" Type="http://schemas.openxmlformats.org/officeDocument/2006/relationships/image"/><Relationship Id="rId8" Target="../media/image153.jpeg" Type="http://schemas.openxmlformats.org/officeDocument/2006/relationships/image"/><Relationship Id="rId9" Target="../media/image15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4.png" Type="http://schemas.openxmlformats.org/officeDocument/2006/relationships/image"/><Relationship Id="rId11" Target="../media/image165.svg" Type="http://schemas.openxmlformats.org/officeDocument/2006/relationships/image"/><Relationship Id="rId12" Target="../media/image166.png" Type="http://schemas.openxmlformats.org/officeDocument/2006/relationships/image"/><Relationship Id="rId13" Target="../media/image167.svg" Type="http://schemas.openxmlformats.org/officeDocument/2006/relationships/image"/><Relationship Id="rId14" Target="../media/image168.png" Type="http://schemas.openxmlformats.org/officeDocument/2006/relationships/image"/><Relationship Id="rId15" Target="../media/image169.svg" Type="http://schemas.openxmlformats.org/officeDocument/2006/relationships/image"/><Relationship Id="rId16" Target="../media/image170.png" Type="http://schemas.openxmlformats.org/officeDocument/2006/relationships/image"/><Relationship Id="rId17" Target="../media/image171.svg" Type="http://schemas.openxmlformats.org/officeDocument/2006/relationships/image"/><Relationship Id="rId18" Target="../media/image172.png" Type="http://schemas.openxmlformats.org/officeDocument/2006/relationships/image"/><Relationship Id="rId19" Target="../media/image173.svg" Type="http://schemas.openxmlformats.org/officeDocument/2006/relationships/image"/><Relationship Id="rId2" Target="../media/image156.png" Type="http://schemas.openxmlformats.org/officeDocument/2006/relationships/image"/><Relationship Id="rId20" Target="../media/image174.png" Type="http://schemas.openxmlformats.org/officeDocument/2006/relationships/image"/><Relationship Id="rId21" Target="../media/image175.svg" Type="http://schemas.openxmlformats.org/officeDocument/2006/relationships/image"/><Relationship Id="rId22" Target="../media/image176.png" Type="http://schemas.openxmlformats.org/officeDocument/2006/relationships/image"/><Relationship Id="rId23" Target="../media/image177.svg" Type="http://schemas.openxmlformats.org/officeDocument/2006/relationships/image"/><Relationship Id="rId24" Target="../media/image178.png" Type="http://schemas.openxmlformats.org/officeDocument/2006/relationships/image"/><Relationship Id="rId25" Target="../media/image179.svg" Type="http://schemas.openxmlformats.org/officeDocument/2006/relationships/image"/><Relationship Id="rId26" Target="../media/image180.png" Type="http://schemas.openxmlformats.org/officeDocument/2006/relationships/image"/><Relationship Id="rId27" Target="../media/image181.svg" Type="http://schemas.openxmlformats.org/officeDocument/2006/relationships/image"/><Relationship Id="rId3" Target="../media/image157.svg" Type="http://schemas.openxmlformats.org/officeDocument/2006/relationships/image"/><Relationship Id="rId4" Target="../media/image158.png" Type="http://schemas.openxmlformats.org/officeDocument/2006/relationships/image"/><Relationship Id="rId5" Target="../media/image159.svg" Type="http://schemas.openxmlformats.org/officeDocument/2006/relationships/image"/><Relationship Id="rId6" Target="../media/image160.png" Type="http://schemas.openxmlformats.org/officeDocument/2006/relationships/image"/><Relationship Id="rId7" Target="../media/image161.svg" Type="http://schemas.openxmlformats.org/officeDocument/2006/relationships/image"/><Relationship Id="rId8" Target="../media/image162.png" Type="http://schemas.openxmlformats.org/officeDocument/2006/relationships/image"/><Relationship Id="rId9" Target="../media/image163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2.png" Type="http://schemas.openxmlformats.org/officeDocument/2006/relationships/image"/><Relationship Id="rId3" Target="../media/image183.jpeg" Type="http://schemas.openxmlformats.org/officeDocument/2006/relationships/image"/><Relationship Id="rId4" Target="../media/image18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linkedin.com/company/104280717/admin/dashboard/" TargetMode="External" Type="http://schemas.openxmlformats.org/officeDocument/2006/relationships/hyperlink"/><Relationship Id="rId3" Target="../media/image185.png" Type="http://schemas.openxmlformats.org/officeDocument/2006/relationships/image"/><Relationship Id="rId4" Target="../media/image186.png" Type="http://schemas.openxmlformats.org/officeDocument/2006/relationships/image"/><Relationship Id="rId5" Target="https://web.facebook.com/Escoot2/" TargetMode="External" Type="http://schemas.openxmlformats.org/officeDocument/2006/relationships/hyperlink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7.png" Type="http://schemas.openxmlformats.org/officeDocument/2006/relationships/image"/><Relationship Id="rId3" Target="https://dr-m-sobhy.my.canva.site/e-scoot" TargetMode="External" Type="http://schemas.openxmlformats.org/officeDocument/2006/relationships/hyperlink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https://web.facebook.com/share/p/KNhb6xR6aps5zg1W/" TargetMode="External" Type="http://schemas.openxmlformats.org/officeDocument/2006/relationships/hyperlink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27.png" Type="http://schemas.openxmlformats.org/officeDocument/2006/relationships/image"/><Relationship Id="rId2" Target="../media/image11.png" Type="http://schemas.openxmlformats.org/officeDocument/2006/relationships/image"/><Relationship Id="rId20" Target="../media/image28.svg" Type="http://schemas.openxmlformats.org/officeDocument/2006/relationships/image"/><Relationship Id="rId21" Target="../media/image2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8.jpeg" Type="http://schemas.openxmlformats.org/officeDocument/2006/relationships/image"/><Relationship Id="rId3" Target="../media/image189.png" Type="http://schemas.openxmlformats.org/officeDocument/2006/relationships/image"/><Relationship Id="rId4" Target="../media/image190.png" Type="http://schemas.openxmlformats.org/officeDocument/2006/relationships/image"/><Relationship Id="rId5" Target="../media/image191.png" Type="http://schemas.openxmlformats.org/officeDocument/2006/relationships/image"/><Relationship Id="rId6" Target="../media/image19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3.png" Type="http://schemas.openxmlformats.org/officeDocument/2006/relationships/image"/><Relationship Id="rId3" Target="../media/image192.png" Type="http://schemas.openxmlformats.org/officeDocument/2006/relationships/image"/><Relationship Id="rId4" Target="../media/image194.png" Type="http://schemas.openxmlformats.org/officeDocument/2006/relationships/image"/><Relationship Id="rId5" Target="../media/image195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6.png" Type="http://schemas.openxmlformats.org/officeDocument/2006/relationships/image"/><Relationship Id="rId3" Target="../media/image19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3.svg" Type="http://schemas.openxmlformats.org/officeDocument/2006/relationships/image"/><Relationship Id="rId11" Target="../media/image204.png" Type="http://schemas.openxmlformats.org/officeDocument/2006/relationships/image"/><Relationship Id="rId12" Target="../media/image205.svg" Type="http://schemas.openxmlformats.org/officeDocument/2006/relationships/image"/><Relationship Id="rId13" Target="../media/image206.png" Type="http://schemas.openxmlformats.org/officeDocument/2006/relationships/image"/><Relationship Id="rId14" Target="../media/image207.svg" Type="http://schemas.openxmlformats.org/officeDocument/2006/relationships/image"/><Relationship Id="rId15" Target="../media/image208.png" Type="http://schemas.openxmlformats.org/officeDocument/2006/relationships/image"/><Relationship Id="rId16" Target="../media/image209.svg" Type="http://schemas.openxmlformats.org/officeDocument/2006/relationships/image"/><Relationship Id="rId17" Target="../media/image210.png" Type="http://schemas.openxmlformats.org/officeDocument/2006/relationships/image"/><Relationship Id="rId18" Target="../media/image211.jpeg" Type="http://schemas.openxmlformats.org/officeDocument/2006/relationships/image"/><Relationship Id="rId19" Target="../media/image212.jpeg" Type="http://schemas.openxmlformats.org/officeDocument/2006/relationships/image"/><Relationship Id="rId2" Target="../media/image37.png" Type="http://schemas.openxmlformats.org/officeDocument/2006/relationships/image"/><Relationship Id="rId20" Target="../media/image213.png" Type="http://schemas.openxmlformats.org/officeDocument/2006/relationships/image"/><Relationship Id="rId3" Target="../media/image38.svg" Type="http://schemas.openxmlformats.org/officeDocument/2006/relationships/image"/><Relationship Id="rId4" Target="../media/image2.png" Type="http://schemas.openxmlformats.org/officeDocument/2006/relationships/image"/><Relationship Id="rId5" Target="../media/image198.jpeg" Type="http://schemas.openxmlformats.org/officeDocument/2006/relationships/image"/><Relationship Id="rId6" Target="../media/image199.jpeg" Type="http://schemas.openxmlformats.org/officeDocument/2006/relationships/image"/><Relationship Id="rId7" Target="../media/image200.png" Type="http://schemas.openxmlformats.org/officeDocument/2006/relationships/image"/><Relationship Id="rId8" Target="../media/image201.svg" Type="http://schemas.openxmlformats.org/officeDocument/2006/relationships/image"/><Relationship Id="rId9" Target="../media/image20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20" Target="../media/image2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https://nacto.org/publication/shared-micromobility-in-2023/" TargetMode="External" Type="http://schemas.openxmlformats.org/officeDocument/2006/relationships/hyperlink"/><Relationship Id="rId5" Target="https://nacto.org/publication/shared-micromobility-in-2023/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20" Target="../media/image2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591631" y="5532919"/>
            <a:ext cx="1658144" cy="3680181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EDF1D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9356153" y="1028700"/>
            <a:ext cx="1882956" cy="4179143"/>
            <a:chOff x="0" y="0"/>
            <a:chExt cx="2858770" cy="6344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EDF1D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00918" y="1028700"/>
            <a:ext cx="2401210" cy="5329386"/>
            <a:chOff x="0" y="0"/>
            <a:chExt cx="2858770" cy="6344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356153" y="5532919"/>
            <a:ext cx="1814141" cy="3725381"/>
            <a:chOff x="0" y="0"/>
            <a:chExt cx="2847340" cy="5847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47340" cy="5847080"/>
            </a:xfrm>
            <a:custGeom>
              <a:avLst/>
              <a:gdLst/>
              <a:ahLst/>
              <a:cxnLst/>
              <a:rect r="r" b="b" t="t" l="l"/>
              <a:pathLst>
                <a:path h="5847080" w="2847340">
                  <a:moveTo>
                    <a:pt x="2847340" y="5847080"/>
                  </a:moveTo>
                  <a:lnTo>
                    <a:pt x="0" y="5847080"/>
                  </a:lnTo>
                  <a:lnTo>
                    <a:pt x="0" y="0"/>
                  </a:lnTo>
                  <a:lnTo>
                    <a:pt x="1280160" y="0"/>
                  </a:lnTo>
                  <a:cubicBezTo>
                    <a:pt x="2146300" y="0"/>
                    <a:pt x="2847340" y="702310"/>
                    <a:pt x="2847340" y="1567180"/>
                  </a:cubicBezTo>
                  <a:lnTo>
                    <a:pt x="2847340" y="5847080"/>
                  </a:lnTo>
                  <a:close/>
                </a:path>
              </a:pathLst>
            </a:custGeom>
            <a:solidFill>
              <a:srgbClr val="6099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208214" y="1028700"/>
            <a:ext cx="3051086" cy="1986699"/>
            <a:chOff x="0" y="0"/>
            <a:chExt cx="3272790" cy="21310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2131060"/>
                  </a:lnTo>
                  <a:lnTo>
                    <a:pt x="0" y="213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513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208214" y="3221144"/>
            <a:ext cx="3051086" cy="1986699"/>
            <a:chOff x="0" y="0"/>
            <a:chExt cx="3272790" cy="21310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2131060"/>
                  </a:lnTo>
                  <a:lnTo>
                    <a:pt x="0" y="213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99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400918" y="6648614"/>
            <a:ext cx="4007843" cy="2609686"/>
            <a:chOff x="0" y="0"/>
            <a:chExt cx="3272790" cy="21310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2131060"/>
                  </a:lnTo>
                  <a:lnTo>
                    <a:pt x="0" y="213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879054" y="6648614"/>
            <a:ext cx="5013471" cy="3392894"/>
          </a:xfrm>
          <a:custGeom>
            <a:avLst/>
            <a:gdLst/>
            <a:ahLst/>
            <a:cxnLst/>
            <a:rect r="r" b="b" t="t" l="l"/>
            <a:pathLst>
              <a:path h="3392894" w="5013471">
                <a:moveTo>
                  <a:pt x="0" y="0"/>
                </a:moveTo>
                <a:lnTo>
                  <a:pt x="5013471" y="0"/>
                </a:lnTo>
                <a:lnTo>
                  <a:pt x="5013471" y="3392894"/>
                </a:lnTo>
                <a:lnTo>
                  <a:pt x="0" y="339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68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79054" y="2948724"/>
            <a:ext cx="5013471" cy="3409362"/>
          </a:xfrm>
          <a:custGeom>
            <a:avLst/>
            <a:gdLst/>
            <a:ahLst/>
            <a:cxnLst/>
            <a:rect r="r" b="b" t="t" l="l"/>
            <a:pathLst>
              <a:path h="3409362" w="5013471">
                <a:moveTo>
                  <a:pt x="0" y="0"/>
                </a:moveTo>
                <a:lnTo>
                  <a:pt x="5013471" y="0"/>
                </a:lnTo>
                <a:lnTo>
                  <a:pt x="5013471" y="3409362"/>
                </a:lnTo>
                <a:lnTo>
                  <a:pt x="0" y="340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27" r="0" b="-10803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9350" y="352616"/>
            <a:ext cx="1607553" cy="1352168"/>
          </a:xfrm>
          <a:custGeom>
            <a:avLst/>
            <a:gdLst/>
            <a:ahLst/>
            <a:cxnLst/>
            <a:rect r="r" b="b" t="t" l="l"/>
            <a:pathLst>
              <a:path h="1352168" w="1607553">
                <a:moveTo>
                  <a:pt x="0" y="0"/>
                </a:moveTo>
                <a:lnTo>
                  <a:pt x="1607553" y="0"/>
                </a:lnTo>
                <a:lnTo>
                  <a:pt x="1607553" y="1352168"/>
                </a:lnTo>
                <a:lnTo>
                  <a:pt x="0" y="1352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416" t="-103996" r="-110416" b="-177432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57577" y="3875240"/>
            <a:ext cx="3906178" cy="1567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51"/>
              </a:lnSpc>
              <a:spcBef>
                <a:spcPct val="0"/>
              </a:spcBef>
            </a:pPr>
            <a:r>
              <a:rPr lang="en-US" sz="9179" b="true">
                <a:solidFill>
                  <a:srgbClr val="609966"/>
                </a:solidFill>
                <a:latin typeface="Cairo 1 Bold"/>
                <a:ea typeface="Cairo 1 Bold"/>
                <a:cs typeface="Cairo 1 Bold"/>
                <a:sym typeface="Cairo 1 Bold"/>
              </a:rPr>
              <a:t>E</a:t>
            </a:r>
            <a:r>
              <a:rPr lang="en-US" sz="9179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-scoot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7577" y="5456507"/>
            <a:ext cx="8203301" cy="1562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51"/>
              </a:lnSpc>
              <a:spcBef>
                <a:spcPct val="0"/>
              </a:spcBef>
            </a:pPr>
            <a:r>
              <a:rPr lang="en-US" sz="9179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Marketing plan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51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3380" y="4933102"/>
            <a:ext cx="4207556" cy="2634982"/>
          </a:xfrm>
          <a:custGeom>
            <a:avLst/>
            <a:gdLst/>
            <a:ahLst/>
            <a:cxnLst/>
            <a:rect r="r" b="b" t="t" l="l"/>
            <a:pathLst>
              <a:path h="2634982" w="4207556">
                <a:moveTo>
                  <a:pt x="0" y="0"/>
                </a:moveTo>
                <a:lnTo>
                  <a:pt x="4207556" y="0"/>
                </a:lnTo>
                <a:lnTo>
                  <a:pt x="4207556" y="2634982"/>
                </a:lnTo>
                <a:lnTo>
                  <a:pt x="0" y="263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8499" y="5321654"/>
            <a:ext cx="2966672" cy="1857879"/>
          </a:xfrm>
          <a:custGeom>
            <a:avLst/>
            <a:gdLst/>
            <a:ahLst/>
            <a:cxnLst/>
            <a:rect r="r" b="b" t="t" l="l"/>
            <a:pathLst>
              <a:path h="1857879" w="2966672">
                <a:moveTo>
                  <a:pt x="0" y="0"/>
                </a:moveTo>
                <a:lnTo>
                  <a:pt x="2966672" y="0"/>
                </a:lnTo>
                <a:lnTo>
                  <a:pt x="2966672" y="1857878"/>
                </a:lnTo>
                <a:lnTo>
                  <a:pt x="0" y="185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330978">
            <a:off x="10756328" y="7223263"/>
            <a:ext cx="1432920" cy="404800"/>
          </a:xfrm>
          <a:custGeom>
            <a:avLst/>
            <a:gdLst/>
            <a:ahLst/>
            <a:cxnLst/>
            <a:rect r="r" b="b" t="t" l="l"/>
            <a:pathLst>
              <a:path h="404800" w="1432920">
                <a:moveTo>
                  <a:pt x="1432921" y="0"/>
                </a:moveTo>
                <a:lnTo>
                  <a:pt x="0" y="0"/>
                </a:lnTo>
                <a:lnTo>
                  <a:pt x="0" y="404800"/>
                </a:lnTo>
                <a:lnTo>
                  <a:pt x="1432921" y="404800"/>
                </a:lnTo>
                <a:lnTo>
                  <a:pt x="14329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98658" y="5905869"/>
            <a:ext cx="6993930" cy="9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874" b="true">
                <a:solidFill>
                  <a:srgbClr val="4DB93F"/>
                </a:solidFill>
                <a:latin typeface="Cairo 2 Bold"/>
                <a:ea typeface="Cairo 2 Bold"/>
                <a:cs typeface="Cairo 2 Bold"/>
                <a:sym typeface="Cairo 2 Bold"/>
              </a:rPr>
              <a:t>E</a:t>
            </a:r>
            <a:r>
              <a:rPr lang="en-US" sz="6874" b="true">
                <a:solidFill>
                  <a:srgbClr val="FEFFFD"/>
                </a:solidFill>
                <a:latin typeface="Cairo 2 Bold"/>
                <a:ea typeface="Cairo 2 Bold"/>
                <a:cs typeface="Cairo 2 Bold"/>
                <a:sym typeface="Cairo 2 Bold"/>
              </a:rPr>
              <a:t>-Scoot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-4027070">
            <a:off x="13717495" y="4933035"/>
            <a:ext cx="1432920" cy="404800"/>
          </a:xfrm>
          <a:custGeom>
            <a:avLst/>
            <a:gdLst/>
            <a:ahLst/>
            <a:cxnLst/>
            <a:rect r="r" b="b" t="t" l="l"/>
            <a:pathLst>
              <a:path h="404800" w="1432920">
                <a:moveTo>
                  <a:pt x="0" y="404800"/>
                </a:moveTo>
                <a:lnTo>
                  <a:pt x="1432921" y="404800"/>
                </a:lnTo>
                <a:lnTo>
                  <a:pt x="1432921" y="0"/>
                </a:lnTo>
                <a:lnTo>
                  <a:pt x="0" y="0"/>
                </a:lnTo>
                <a:lnTo>
                  <a:pt x="0" y="40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95655" y="1366815"/>
            <a:ext cx="4468440" cy="5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4130">
                <a:solidFill>
                  <a:srgbClr val="C3CE94"/>
                </a:solidFill>
                <a:latin typeface="Cairo 2"/>
                <a:ea typeface="Cairo 2"/>
                <a:cs typeface="Cairo 2"/>
                <a:sym typeface="Cairo 2"/>
              </a:rPr>
              <a:t>Guidelines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81709" y="2090842"/>
            <a:ext cx="12724581" cy="108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9"/>
              </a:lnSpc>
            </a:pPr>
            <a:r>
              <a:rPr lang="en-US" sz="8289" b="true">
                <a:solidFill>
                  <a:srgbClr val="FEFFFD"/>
                </a:solidFill>
                <a:latin typeface="Cairo 2 Bold"/>
                <a:ea typeface="Cairo 2 Bold"/>
                <a:cs typeface="Cairo 2 Bold"/>
                <a:sym typeface="Cairo 2 Bold"/>
              </a:rPr>
              <a:t>Logo Guidelines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91144" y="4351415"/>
            <a:ext cx="2312028" cy="34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2"/>
              </a:lnSpc>
            </a:pPr>
            <a:r>
              <a:rPr lang="en-US" sz="2572">
                <a:solidFill>
                  <a:srgbClr val="FEFFFD"/>
                </a:solidFill>
                <a:latin typeface="Cairo 2"/>
                <a:ea typeface="Cairo 2"/>
                <a:cs typeface="Cairo 2"/>
                <a:sym typeface="Cairo 2"/>
              </a:rPr>
              <a:t>Logogram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61835" y="4555534"/>
            <a:ext cx="4174433" cy="37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</a:pPr>
            <a:r>
              <a:rPr lang="en-US" sz="2872">
                <a:solidFill>
                  <a:srgbClr val="EDF1D6"/>
                </a:solidFill>
                <a:latin typeface="Cairo 2"/>
                <a:ea typeface="Cairo 2"/>
                <a:cs typeface="Cairo 2"/>
                <a:sym typeface="Cairo 2"/>
              </a:rPr>
              <a:t>Logogram + Logotype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4121" y="1366815"/>
            <a:ext cx="2354095" cy="5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30"/>
              </a:lnSpc>
            </a:pPr>
            <a:r>
              <a:rPr lang="en-US" sz="4130">
                <a:solidFill>
                  <a:srgbClr val="FEFFFD"/>
                </a:solidFill>
                <a:latin typeface="Cairo 2"/>
                <a:ea typeface="Cairo 2"/>
                <a:cs typeface="Cairo 2"/>
                <a:sym typeface="Cairo 2"/>
              </a:rPr>
              <a:t>Brand </a:t>
            </a:r>
          </a:p>
        </p:txBody>
      </p:sp>
      <p:sp>
        <p:nvSpPr>
          <p:cNvPr name="TextBox 12" id="12"/>
          <p:cNvSpPr txBox="true"/>
          <p:nvPr/>
        </p:nvSpPr>
        <p:spPr>
          <a:xfrm rot="728822">
            <a:off x="9590686" y="8321102"/>
            <a:ext cx="4000585" cy="51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2"/>
              </a:lnSpc>
            </a:pPr>
            <a:r>
              <a:rPr lang="en-US" sz="3932" b="true">
                <a:solidFill>
                  <a:srgbClr val="FEFFFD"/>
                </a:solidFill>
                <a:latin typeface="Cairo 2 Bold"/>
                <a:ea typeface="Cairo 2 Bold"/>
                <a:cs typeface="Cairo 2 Bold"/>
                <a:sym typeface="Cairo 2 Bold"/>
              </a:rPr>
              <a:t>Electric</a:t>
            </a:r>
          </a:p>
        </p:txBody>
      </p:sp>
      <p:sp>
        <p:nvSpPr>
          <p:cNvPr name="TextBox 13" id="13"/>
          <p:cNvSpPr txBox="true"/>
          <p:nvPr/>
        </p:nvSpPr>
        <p:spPr>
          <a:xfrm rot="1615308">
            <a:off x="14006819" y="4411764"/>
            <a:ext cx="3871512" cy="50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3805" b="true">
                <a:solidFill>
                  <a:srgbClr val="FEFFFD"/>
                </a:solidFill>
                <a:latin typeface="Cairo 2 Bold"/>
                <a:ea typeface="Cairo 2 Bold"/>
                <a:cs typeface="Cairo 2 Bold"/>
                <a:sym typeface="Cairo 2 Bold"/>
              </a:rPr>
              <a:t>Scooter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2563" y="766283"/>
            <a:ext cx="3496217" cy="952378"/>
            <a:chOff x="0" y="0"/>
            <a:chExt cx="920814" cy="2508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0814" cy="250832"/>
            </a:xfrm>
            <a:custGeom>
              <a:avLst/>
              <a:gdLst/>
              <a:ahLst/>
              <a:cxnLst/>
              <a:rect r="r" b="b" t="t" l="l"/>
              <a:pathLst>
                <a:path h="250832" w="920814">
                  <a:moveTo>
                    <a:pt x="112933" y="0"/>
                  </a:moveTo>
                  <a:lnTo>
                    <a:pt x="807881" y="0"/>
                  </a:lnTo>
                  <a:cubicBezTo>
                    <a:pt x="837833" y="0"/>
                    <a:pt x="866558" y="11898"/>
                    <a:pt x="887737" y="33077"/>
                  </a:cubicBezTo>
                  <a:cubicBezTo>
                    <a:pt x="908916" y="54256"/>
                    <a:pt x="920814" y="82981"/>
                    <a:pt x="920814" y="112933"/>
                  </a:cubicBezTo>
                  <a:lnTo>
                    <a:pt x="920814" y="137899"/>
                  </a:lnTo>
                  <a:cubicBezTo>
                    <a:pt x="920814" y="200270"/>
                    <a:pt x="870253" y="250832"/>
                    <a:pt x="807881" y="250832"/>
                  </a:cubicBezTo>
                  <a:lnTo>
                    <a:pt x="112933" y="250832"/>
                  </a:lnTo>
                  <a:cubicBezTo>
                    <a:pt x="82981" y="250832"/>
                    <a:pt x="54256" y="238934"/>
                    <a:pt x="33077" y="217755"/>
                  </a:cubicBezTo>
                  <a:cubicBezTo>
                    <a:pt x="11898" y="196576"/>
                    <a:pt x="0" y="167851"/>
                    <a:pt x="0" y="137899"/>
                  </a:cubicBezTo>
                  <a:lnTo>
                    <a:pt x="0" y="112933"/>
                  </a:lnTo>
                  <a:cubicBezTo>
                    <a:pt x="0" y="82981"/>
                    <a:pt x="11898" y="54256"/>
                    <a:pt x="33077" y="33077"/>
                  </a:cubicBezTo>
                  <a:cubicBezTo>
                    <a:pt x="54256" y="11898"/>
                    <a:pt x="82981" y="0"/>
                    <a:pt x="112933" y="0"/>
                  </a:cubicBezTo>
                  <a:close/>
                </a:path>
              </a:pathLst>
            </a:custGeom>
            <a:solidFill>
              <a:srgbClr val="40513B"/>
            </a:solidFill>
            <a:ln w="19050" cap="rnd">
              <a:solidFill>
                <a:srgbClr val="FEFFFD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20814" cy="298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64286" y="944974"/>
            <a:ext cx="289277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iro 2"/>
                <a:ea typeface="Cairo 2"/>
                <a:cs typeface="Cairo 2"/>
                <a:sym typeface="Cairo 2"/>
              </a:rPr>
              <a:t>Brand Guidelines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68051" y="4371556"/>
            <a:ext cx="6909642" cy="1434330"/>
            <a:chOff x="0" y="0"/>
            <a:chExt cx="9212856" cy="191244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212856" cy="1912440"/>
              <a:chOff x="0" y="0"/>
              <a:chExt cx="1819823" cy="37776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19823" cy="377766"/>
              </a:xfrm>
              <a:custGeom>
                <a:avLst/>
                <a:gdLst/>
                <a:ahLst/>
                <a:cxnLst/>
                <a:rect r="r" b="b" t="t" l="l"/>
                <a:pathLst>
                  <a:path h="377766" w="1819823">
                    <a:moveTo>
                      <a:pt x="0" y="0"/>
                    </a:moveTo>
                    <a:lnTo>
                      <a:pt x="1819823" y="0"/>
                    </a:lnTo>
                    <a:lnTo>
                      <a:pt x="1819823" y="377766"/>
                    </a:lnTo>
                    <a:lnTo>
                      <a:pt x="0" y="377766"/>
                    </a:lnTo>
                    <a:close/>
                  </a:path>
                </a:pathLst>
              </a:custGeom>
              <a:solidFill>
                <a:srgbClr val="EDF1D6">
                  <a:alpha val="19608"/>
                </a:srgbClr>
              </a:solidFill>
              <a:ln w="9525" cap="sq">
                <a:solidFill>
                  <a:srgbClr val="000000">
                    <a:alpha val="19608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819823" cy="425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20378" y="1114123"/>
              <a:ext cx="1856184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true">
                  <a:solidFill>
                    <a:srgbClr val="562D2A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EDF1D6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8051" y="5899501"/>
            <a:ext cx="6909642" cy="1434330"/>
            <a:chOff x="0" y="0"/>
            <a:chExt cx="9212856" cy="191244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212856" cy="1912440"/>
              <a:chOff x="0" y="0"/>
              <a:chExt cx="1819823" cy="37776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19823" cy="377766"/>
              </a:xfrm>
              <a:custGeom>
                <a:avLst/>
                <a:gdLst/>
                <a:ahLst/>
                <a:cxnLst/>
                <a:rect r="r" b="b" t="t" l="l"/>
                <a:pathLst>
                  <a:path h="377766" w="1819823">
                    <a:moveTo>
                      <a:pt x="0" y="0"/>
                    </a:moveTo>
                    <a:lnTo>
                      <a:pt x="1819823" y="0"/>
                    </a:lnTo>
                    <a:lnTo>
                      <a:pt x="1819823" y="377766"/>
                    </a:lnTo>
                    <a:lnTo>
                      <a:pt x="0" y="377766"/>
                    </a:lnTo>
                    <a:close/>
                  </a:path>
                </a:pathLst>
              </a:custGeom>
              <a:solidFill>
                <a:srgbClr val="9DC08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819823" cy="425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20378" y="1109960"/>
              <a:ext cx="187960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true">
                  <a:solidFill>
                    <a:srgbClr val="FFF4E9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9DC08B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10307" y="5899501"/>
            <a:ext cx="6909642" cy="1434330"/>
            <a:chOff x="0" y="0"/>
            <a:chExt cx="9212856" cy="191244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9212856" cy="1912440"/>
              <a:chOff x="0" y="0"/>
              <a:chExt cx="1819823" cy="37776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819823" cy="377766"/>
              </a:xfrm>
              <a:custGeom>
                <a:avLst/>
                <a:gdLst/>
                <a:ahLst/>
                <a:cxnLst/>
                <a:rect r="r" b="b" t="t" l="l"/>
                <a:pathLst>
                  <a:path h="377766" w="1819823">
                    <a:moveTo>
                      <a:pt x="0" y="0"/>
                    </a:moveTo>
                    <a:lnTo>
                      <a:pt x="1819823" y="0"/>
                    </a:lnTo>
                    <a:lnTo>
                      <a:pt x="1819823" y="377766"/>
                    </a:lnTo>
                    <a:lnTo>
                      <a:pt x="0" y="377766"/>
                    </a:lnTo>
                    <a:close/>
                  </a:path>
                </a:pathLst>
              </a:custGeom>
              <a:solidFill>
                <a:srgbClr val="40513B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819823" cy="425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22014" y="1109960"/>
              <a:ext cx="1882577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true">
                  <a:solidFill>
                    <a:srgbClr val="FFF4E9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40513B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10307" y="4371556"/>
            <a:ext cx="6909642" cy="1434330"/>
            <a:chOff x="0" y="0"/>
            <a:chExt cx="9212856" cy="191244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9212856" cy="1912440"/>
              <a:chOff x="0" y="0"/>
              <a:chExt cx="1819823" cy="37776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819823" cy="377766"/>
              </a:xfrm>
              <a:custGeom>
                <a:avLst/>
                <a:gdLst/>
                <a:ahLst/>
                <a:cxnLst/>
                <a:rect r="r" b="b" t="t" l="l"/>
                <a:pathLst>
                  <a:path h="377766" w="1819823">
                    <a:moveTo>
                      <a:pt x="0" y="0"/>
                    </a:moveTo>
                    <a:lnTo>
                      <a:pt x="1819823" y="0"/>
                    </a:lnTo>
                    <a:lnTo>
                      <a:pt x="1819823" y="377766"/>
                    </a:lnTo>
                    <a:lnTo>
                      <a:pt x="0" y="377766"/>
                    </a:lnTo>
                    <a:close/>
                  </a:path>
                </a:pathLst>
              </a:custGeom>
              <a:solidFill>
                <a:srgbClr val="60996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819823" cy="4253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322014" y="1114123"/>
              <a:ext cx="193555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true">
                  <a:solidFill>
                    <a:srgbClr val="FFF4E9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609966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748631" y="9835009"/>
            <a:ext cx="856450" cy="519223"/>
          </a:xfrm>
          <a:custGeom>
            <a:avLst/>
            <a:gdLst/>
            <a:ahLst/>
            <a:cxnLst/>
            <a:rect r="r" b="b" t="t" l="l"/>
            <a:pathLst>
              <a:path h="519223" w="856450">
                <a:moveTo>
                  <a:pt x="0" y="0"/>
                </a:moveTo>
                <a:lnTo>
                  <a:pt x="856450" y="0"/>
                </a:lnTo>
                <a:lnTo>
                  <a:pt x="856450" y="519223"/>
                </a:lnTo>
                <a:lnTo>
                  <a:pt x="0" y="51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320461" y="2042709"/>
            <a:ext cx="856450" cy="519223"/>
          </a:xfrm>
          <a:custGeom>
            <a:avLst/>
            <a:gdLst/>
            <a:ahLst/>
            <a:cxnLst/>
            <a:rect r="r" b="b" t="t" l="l"/>
            <a:pathLst>
              <a:path h="519223" w="856450">
                <a:moveTo>
                  <a:pt x="0" y="0"/>
                </a:moveTo>
                <a:lnTo>
                  <a:pt x="856449" y="0"/>
                </a:lnTo>
                <a:lnTo>
                  <a:pt x="856449" y="519223"/>
                </a:lnTo>
                <a:lnTo>
                  <a:pt x="0" y="51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218036" y="473442"/>
            <a:ext cx="1320260" cy="1110516"/>
          </a:xfrm>
          <a:custGeom>
            <a:avLst/>
            <a:gdLst/>
            <a:ahLst/>
            <a:cxnLst/>
            <a:rect r="r" b="b" t="t" l="l"/>
            <a:pathLst>
              <a:path h="1110516" w="1320260">
                <a:moveTo>
                  <a:pt x="0" y="0"/>
                </a:moveTo>
                <a:lnTo>
                  <a:pt x="1320260" y="0"/>
                </a:lnTo>
                <a:lnTo>
                  <a:pt x="1320260" y="1110516"/>
                </a:lnTo>
                <a:lnTo>
                  <a:pt x="0" y="111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781709" y="2469480"/>
            <a:ext cx="12724581" cy="108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9"/>
              </a:lnSpc>
            </a:pPr>
            <a:r>
              <a:rPr lang="en-US" sz="8289" b="true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Color Guidelines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7750" y="2486423"/>
            <a:ext cx="8431203" cy="171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74"/>
              </a:lnSpc>
              <a:spcBef>
                <a:spcPct val="0"/>
              </a:spcBef>
            </a:pPr>
            <a:r>
              <a:rPr lang="en-US" sz="10052" b="true">
                <a:solidFill>
                  <a:srgbClr val="FFFFFF"/>
                </a:solidFill>
                <a:latin typeface="Cairo 1 Bold"/>
                <a:ea typeface="Cairo 1 Bold"/>
                <a:cs typeface="Cairo 1 Bold"/>
                <a:sym typeface="Cairo 1 Bold"/>
              </a:rPr>
              <a:t>CAIRO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0"/>
            <a:ext cx="9182100" cy="10287000"/>
            <a:chOff x="0" y="0"/>
            <a:chExt cx="241833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183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18331">
                  <a:moveTo>
                    <a:pt x="0" y="0"/>
                  </a:moveTo>
                  <a:lnTo>
                    <a:pt x="2418331" y="0"/>
                  </a:lnTo>
                  <a:lnTo>
                    <a:pt x="2418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0996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183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836454" y="-207328"/>
            <a:ext cx="10734013" cy="13216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64"/>
              </a:lnSpc>
              <a:spcBef>
                <a:spcPct val="0"/>
              </a:spcBef>
            </a:pPr>
            <a:r>
              <a:rPr lang="en-US" sz="77046">
                <a:solidFill>
                  <a:srgbClr val="FFF4E9"/>
                </a:solidFill>
                <a:latin typeface="Cairo 1"/>
                <a:ea typeface="Cairo 1"/>
                <a:cs typeface="Cairo 1"/>
                <a:sym typeface="Cairo 1"/>
              </a:rPr>
              <a:t>Aa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146311" y="552511"/>
            <a:ext cx="3496217" cy="952378"/>
            <a:chOff x="0" y="0"/>
            <a:chExt cx="920814" cy="2508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0814" cy="250832"/>
            </a:xfrm>
            <a:custGeom>
              <a:avLst/>
              <a:gdLst/>
              <a:ahLst/>
              <a:cxnLst/>
              <a:rect r="r" b="b" t="t" l="l"/>
              <a:pathLst>
                <a:path h="250832" w="920814">
                  <a:moveTo>
                    <a:pt x="112933" y="0"/>
                  </a:moveTo>
                  <a:lnTo>
                    <a:pt x="807881" y="0"/>
                  </a:lnTo>
                  <a:cubicBezTo>
                    <a:pt x="837833" y="0"/>
                    <a:pt x="866558" y="11898"/>
                    <a:pt x="887737" y="33077"/>
                  </a:cubicBezTo>
                  <a:cubicBezTo>
                    <a:pt x="908916" y="54256"/>
                    <a:pt x="920814" y="82981"/>
                    <a:pt x="920814" y="112933"/>
                  </a:cubicBezTo>
                  <a:lnTo>
                    <a:pt x="920814" y="137899"/>
                  </a:lnTo>
                  <a:cubicBezTo>
                    <a:pt x="920814" y="200270"/>
                    <a:pt x="870253" y="250832"/>
                    <a:pt x="807881" y="250832"/>
                  </a:cubicBezTo>
                  <a:lnTo>
                    <a:pt x="112933" y="250832"/>
                  </a:lnTo>
                  <a:cubicBezTo>
                    <a:pt x="82981" y="250832"/>
                    <a:pt x="54256" y="238934"/>
                    <a:pt x="33077" y="217755"/>
                  </a:cubicBezTo>
                  <a:cubicBezTo>
                    <a:pt x="11898" y="196576"/>
                    <a:pt x="0" y="167851"/>
                    <a:pt x="0" y="137899"/>
                  </a:cubicBezTo>
                  <a:lnTo>
                    <a:pt x="0" y="112933"/>
                  </a:lnTo>
                  <a:cubicBezTo>
                    <a:pt x="0" y="82981"/>
                    <a:pt x="11898" y="54256"/>
                    <a:pt x="33077" y="33077"/>
                  </a:cubicBezTo>
                  <a:cubicBezTo>
                    <a:pt x="54256" y="11898"/>
                    <a:pt x="82981" y="0"/>
                    <a:pt x="1129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20814" cy="298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628115" y="731203"/>
            <a:ext cx="25326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Brand Guidelines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00" y="4406249"/>
            <a:ext cx="7128867" cy="0"/>
          </a:xfrm>
          <a:prstGeom prst="line">
            <a:avLst/>
          </a:prstGeom>
          <a:ln cap="flat" w="9525">
            <a:solidFill>
              <a:srgbClr val="4051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4546818"/>
            <a:ext cx="174810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true">
                <a:solidFill>
                  <a:srgbClr val="FFFFFF"/>
                </a:solidFill>
                <a:latin typeface="Cairo 1 Semi-Bold"/>
                <a:ea typeface="Cairo 1 Semi-Bold"/>
                <a:cs typeface="Cairo 1 Semi-Bold"/>
                <a:sym typeface="Cairo 1 Semi-Bold"/>
              </a:rPr>
              <a:t>Font Style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58515" y="1185322"/>
            <a:ext cx="277917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Darker Grotesque Bold"/>
                <a:ea typeface="Darker Grotesque Bold"/>
                <a:cs typeface="Darker Grotesque Bold"/>
                <a:sym typeface="Darker Grotesque Bold"/>
              </a:rPr>
              <a:t>A DEVICE FONT 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Darker Grotesque Bold"/>
                <a:ea typeface="Darker Grotesque Bold"/>
                <a:cs typeface="Darker Grotesque Bold"/>
                <a:sym typeface="Darker Grotesque Bold"/>
              </a:rPr>
              <a:t>BY E-SCOOT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3636" y="4546818"/>
            <a:ext cx="11877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Cairo 1 Bold"/>
                <a:ea typeface="Cairo 1 Bold"/>
                <a:cs typeface="Cairo 1 Bold"/>
                <a:sym typeface="Cairo 1 Bold"/>
              </a:rPr>
              <a:t>Heading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642994"/>
            <a:ext cx="7128867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Cairo 1"/>
                <a:ea typeface="Cairo 1"/>
                <a:cs typeface="Cairo 1"/>
                <a:sym typeface="Cairo 1"/>
              </a:rPr>
              <a:t>ZEBRAS CAOLHAS DE JAVA QUEREM PASSAR FAX PARA MOÇAS GIGANTES DE NEW YORK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683553"/>
            <a:ext cx="767609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true">
                <a:solidFill>
                  <a:srgbClr val="FFFFFF"/>
                </a:solidFill>
                <a:latin typeface="Cairo 1 Semi-Bold"/>
                <a:ea typeface="Cairo 1 Semi-Bold"/>
                <a:cs typeface="Cairo 1 Semi-Bold"/>
                <a:sym typeface="Cairo 1 Semi-Bold"/>
              </a:rPr>
              <a:t>The quick brown fox jumps over the lazy dog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381102"/>
            <a:ext cx="712886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473">
                <a:solidFill>
                  <a:srgbClr val="FFFFFF"/>
                </a:solidFill>
                <a:latin typeface="Cairo 1 Light"/>
                <a:ea typeface="Cairo 1 Light"/>
                <a:cs typeface="Cairo 1 Light"/>
                <a:sym typeface="Cairo 1 Light"/>
              </a:rPr>
              <a:t>1234567890&amp;$#@!~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82494" y="473442"/>
            <a:ext cx="1320260" cy="1110516"/>
          </a:xfrm>
          <a:custGeom>
            <a:avLst/>
            <a:gdLst/>
            <a:ahLst/>
            <a:cxnLst/>
            <a:rect r="r" b="b" t="t" l="l"/>
            <a:pathLst>
              <a:path h="1110516" w="1320260">
                <a:moveTo>
                  <a:pt x="0" y="0"/>
                </a:moveTo>
                <a:lnTo>
                  <a:pt x="1320260" y="0"/>
                </a:lnTo>
                <a:lnTo>
                  <a:pt x="1320260" y="1110516"/>
                </a:lnTo>
                <a:lnTo>
                  <a:pt x="0" y="111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66283"/>
            <a:ext cx="4043404" cy="952378"/>
            <a:chOff x="0" y="0"/>
            <a:chExt cx="5391205" cy="12698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391205" cy="1269837"/>
              <a:chOff x="0" y="0"/>
              <a:chExt cx="1064929" cy="25083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64929" cy="250832"/>
              </a:xfrm>
              <a:custGeom>
                <a:avLst/>
                <a:gdLst/>
                <a:ahLst/>
                <a:cxnLst/>
                <a:rect r="r" b="b" t="t" l="l"/>
                <a:pathLst>
                  <a:path h="250832" w="1064929">
                    <a:moveTo>
                      <a:pt x="97650" y="0"/>
                    </a:moveTo>
                    <a:lnTo>
                      <a:pt x="967279" y="0"/>
                    </a:lnTo>
                    <a:cubicBezTo>
                      <a:pt x="993178" y="0"/>
                      <a:pt x="1018015" y="10288"/>
                      <a:pt x="1036328" y="28601"/>
                    </a:cubicBezTo>
                    <a:cubicBezTo>
                      <a:pt x="1054641" y="46914"/>
                      <a:pt x="1064929" y="71752"/>
                      <a:pt x="1064929" y="97650"/>
                    </a:cubicBezTo>
                    <a:lnTo>
                      <a:pt x="1064929" y="153182"/>
                    </a:lnTo>
                    <a:cubicBezTo>
                      <a:pt x="1064929" y="207113"/>
                      <a:pt x="1021210" y="250832"/>
                      <a:pt x="967279" y="250832"/>
                    </a:cubicBezTo>
                    <a:lnTo>
                      <a:pt x="97650" y="250832"/>
                    </a:lnTo>
                    <a:cubicBezTo>
                      <a:pt x="71752" y="250832"/>
                      <a:pt x="46914" y="240544"/>
                      <a:pt x="28601" y="222231"/>
                    </a:cubicBezTo>
                    <a:cubicBezTo>
                      <a:pt x="10288" y="203918"/>
                      <a:pt x="0" y="179080"/>
                      <a:pt x="0" y="153182"/>
                    </a:cubicBezTo>
                    <a:lnTo>
                      <a:pt x="0" y="97650"/>
                    </a:lnTo>
                    <a:cubicBezTo>
                      <a:pt x="0" y="71752"/>
                      <a:pt x="10288" y="46914"/>
                      <a:pt x="28601" y="28601"/>
                    </a:cubicBezTo>
                    <a:cubicBezTo>
                      <a:pt x="46914" y="10288"/>
                      <a:pt x="71752" y="0"/>
                      <a:pt x="97650" y="0"/>
                    </a:cubicBezTo>
                    <a:close/>
                  </a:path>
                </a:pathLst>
              </a:custGeom>
              <a:solidFill>
                <a:srgbClr val="40513B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064929" cy="2984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42948" y="257305"/>
              <a:ext cx="3905309" cy="698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Brand Guidelines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591334" y="2581421"/>
            <a:ext cx="3361243" cy="2537739"/>
          </a:xfrm>
          <a:custGeom>
            <a:avLst/>
            <a:gdLst/>
            <a:ahLst/>
            <a:cxnLst/>
            <a:rect r="r" b="b" t="t" l="l"/>
            <a:pathLst>
              <a:path h="2537739" w="3361243">
                <a:moveTo>
                  <a:pt x="0" y="0"/>
                </a:moveTo>
                <a:lnTo>
                  <a:pt x="3361243" y="0"/>
                </a:lnTo>
                <a:lnTo>
                  <a:pt x="3361243" y="2537738"/>
                </a:lnTo>
                <a:lnTo>
                  <a:pt x="0" y="253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721862" y="7648382"/>
            <a:ext cx="2309432" cy="4114800"/>
          </a:xfrm>
          <a:custGeom>
            <a:avLst/>
            <a:gdLst/>
            <a:ahLst/>
            <a:cxnLst/>
            <a:rect r="r" b="b" t="t" l="l"/>
            <a:pathLst>
              <a:path h="4114800" w="2309432">
                <a:moveTo>
                  <a:pt x="0" y="0"/>
                </a:moveTo>
                <a:lnTo>
                  <a:pt x="2309431" y="0"/>
                </a:lnTo>
                <a:lnTo>
                  <a:pt x="2309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37955" y="-1771993"/>
            <a:ext cx="3585019" cy="4114800"/>
          </a:xfrm>
          <a:custGeom>
            <a:avLst/>
            <a:gdLst/>
            <a:ahLst/>
            <a:cxnLst/>
            <a:rect r="r" b="b" t="t" l="l"/>
            <a:pathLst>
              <a:path h="4114800" w="3585019">
                <a:moveTo>
                  <a:pt x="0" y="0"/>
                </a:moveTo>
                <a:lnTo>
                  <a:pt x="3585020" y="0"/>
                </a:lnTo>
                <a:lnTo>
                  <a:pt x="3585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71955" y="3496917"/>
            <a:ext cx="7744090" cy="162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9"/>
              </a:lnSpc>
              <a:spcBef>
                <a:spcPct val="0"/>
              </a:spcBef>
            </a:pPr>
            <a:r>
              <a:rPr lang="en-US" b="true" sz="9499">
                <a:solidFill>
                  <a:srgbClr val="FFFFFF"/>
                </a:solidFill>
                <a:latin typeface="Cairo 1 Semi-Bold"/>
                <a:ea typeface="Cairo 1 Semi-Bold"/>
                <a:cs typeface="Cairo 1 Semi-Bold"/>
                <a:sym typeface="Cairo 1 Semi-Bold"/>
              </a:rPr>
              <a:t>Voice and Tone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2393" y="5411730"/>
            <a:ext cx="14263213" cy="173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true">
                <a:solidFill>
                  <a:srgbClr val="FFFFFF"/>
                </a:solidFill>
                <a:latin typeface="Cairo 1 Bold"/>
                <a:ea typeface="Cairo 1 Bold"/>
                <a:cs typeface="Cairo 1 Bold"/>
                <a:sym typeface="Cairo 1 Bold"/>
              </a:rPr>
              <a:t>Our brand voice is friendly, and we choose this type of tone because 60% of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Cairo 1 Bold"/>
                <a:ea typeface="Cairo 1 Bold"/>
                <a:cs typeface="Cairo 1 Bold"/>
                <a:sym typeface="Cairo 1 Bold"/>
              </a:rPr>
              <a:t> our targeting is youth reflecting our commitment to exceptional customer service. Our tone adapts depending on the context and audience.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2790283" y="7194152"/>
            <a:ext cx="7315200" cy="3246120"/>
          </a:xfrm>
          <a:custGeom>
            <a:avLst/>
            <a:gdLst/>
            <a:ahLst/>
            <a:cxnLst/>
            <a:rect r="r" b="b" t="t" l="l"/>
            <a:pathLst>
              <a:path h="3246120" w="7315200">
                <a:moveTo>
                  <a:pt x="0" y="0"/>
                </a:moveTo>
                <a:lnTo>
                  <a:pt x="7315200" y="0"/>
                </a:lnTo>
                <a:lnTo>
                  <a:pt x="73152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8367" y="8817212"/>
            <a:ext cx="575225" cy="392591"/>
          </a:xfrm>
          <a:custGeom>
            <a:avLst/>
            <a:gdLst/>
            <a:ahLst/>
            <a:cxnLst/>
            <a:rect r="r" b="b" t="t" l="l"/>
            <a:pathLst>
              <a:path h="392591" w="575225">
                <a:moveTo>
                  <a:pt x="0" y="0"/>
                </a:moveTo>
                <a:lnTo>
                  <a:pt x="575225" y="0"/>
                </a:lnTo>
                <a:lnTo>
                  <a:pt x="575225" y="392591"/>
                </a:lnTo>
                <a:lnTo>
                  <a:pt x="0" y="3925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97970" y="-270132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41807" y="9013507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943139" y="5143500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721862" y="476050"/>
            <a:ext cx="1477304" cy="1242611"/>
          </a:xfrm>
          <a:custGeom>
            <a:avLst/>
            <a:gdLst/>
            <a:ahLst/>
            <a:cxnLst/>
            <a:rect r="r" b="b" t="t" l="l"/>
            <a:pathLst>
              <a:path h="1242611" w="1477304">
                <a:moveTo>
                  <a:pt x="0" y="0"/>
                </a:moveTo>
                <a:lnTo>
                  <a:pt x="1477303" y="0"/>
                </a:lnTo>
                <a:lnTo>
                  <a:pt x="1477303" y="1242611"/>
                </a:lnTo>
                <a:lnTo>
                  <a:pt x="0" y="124261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0750" y="2000250"/>
            <a:ext cx="3143250" cy="3143250"/>
            <a:chOff x="0" y="0"/>
            <a:chExt cx="827852" cy="827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EDF1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6039693" y="448019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5753" y="1939417"/>
            <a:ext cx="5450197" cy="2808351"/>
            <a:chOff x="0" y="0"/>
            <a:chExt cx="7266929" cy="374446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7266929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b="true" sz="2800" spc="84">
                  <a:solidFill>
                    <a:srgbClr val="40513B"/>
                  </a:solidFill>
                  <a:latin typeface="Cairo 1 Bold"/>
                  <a:ea typeface="Cairo 1 Bold"/>
                  <a:cs typeface="Cairo 1 Bold"/>
                  <a:sym typeface="Cairo 1 Bold"/>
                </a:rPr>
                <a:t>STRENGTHS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30462"/>
              <a:ext cx="7266929" cy="3014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96571" indent="-248285" lvl="1">
                <a:lnSpc>
                  <a:spcPts val="3680"/>
                </a:lnSpc>
                <a:buFont typeface="Arial"/>
                <a:buChar char="•"/>
              </a:pPr>
              <a:r>
                <a:rPr lang="en-US" b="true" sz="2300" spc="34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We offer a warranty on scooter parts</a:t>
              </a:r>
            </a:p>
            <a:p>
              <a:pPr algn="just" marL="496571" indent="-248285" lvl="1">
                <a:lnSpc>
                  <a:spcPts val="3680"/>
                </a:lnSpc>
                <a:buFont typeface="Arial"/>
                <a:buChar char="•"/>
              </a:pPr>
              <a:r>
                <a:rPr lang="en-US" b="true" sz="2300" spc="34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Our after-sales service is reliable</a:t>
              </a:r>
            </a:p>
            <a:p>
              <a:pPr algn="just" marL="496571" indent="-248285" lvl="1">
                <a:lnSpc>
                  <a:spcPts val="3680"/>
                </a:lnSpc>
                <a:buFont typeface="Arial"/>
                <a:buChar char="•"/>
              </a:pPr>
              <a:r>
                <a:rPr lang="en-US" b="true" sz="2300" spc="-142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Our scooters use modern batteries that make them more efficient in energy consumption</a:t>
              </a:r>
            </a:p>
            <a:p>
              <a:pPr algn="just">
                <a:lnSpc>
                  <a:spcPts val="340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96682" y="1711643"/>
            <a:ext cx="5691318" cy="3086100"/>
            <a:chOff x="0" y="0"/>
            <a:chExt cx="7588424" cy="41148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7588424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 spc="84">
                  <a:solidFill>
                    <a:srgbClr val="40513B"/>
                  </a:solidFill>
                  <a:latin typeface="Cairo 1 Bold"/>
                  <a:ea typeface="Cairo 1 Bold"/>
                  <a:cs typeface="Cairo 1 Bold"/>
                  <a:sym typeface="Cairo 1 Bold"/>
                </a:rPr>
                <a:t>WEAKNESSES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11412"/>
              <a:ext cx="7588424" cy="3403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740"/>
                </a:lnSpc>
                <a:buFont typeface="Arial"/>
                <a:buChar char="•"/>
              </a:pPr>
              <a:r>
                <a:rPr lang="en-US" b="true" sz="2200" spc="33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Our current website needs improvement.</a:t>
              </a:r>
            </a:p>
            <a:p>
              <a:pPr algn="l" marL="474981" indent="-237491" lvl="1">
                <a:lnSpc>
                  <a:spcPts val="3740"/>
                </a:lnSpc>
                <a:buFont typeface="Arial"/>
                <a:buChar char="•"/>
              </a:pPr>
              <a:r>
                <a:rPr lang="en-US" b="true" sz="2200" spc="33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It's challenging to find spare parts at affordable prices.</a:t>
              </a:r>
            </a:p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b="true" sz="2200" spc="33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We require a significant</a:t>
              </a:r>
            </a:p>
            <a:p>
              <a:pPr algn="l">
                <a:lnSpc>
                  <a:spcPts val="3080"/>
                </a:lnSpc>
              </a:pPr>
              <a:r>
                <a:rPr lang="en-US" sz="2200" spc="33" b="true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       </a:t>
              </a:r>
              <a:r>
                <a:rPr lang="en-US" sz="2200" spc="33" b="true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 amount of capital.</a:t>
              </a:r>
            </a:p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0" y="5002530"/>
            <a:ext cx="581301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b="true" sz="2800" spc="84">
                <a:solidFill>
                  <a:srgbClr val="40513B"/>
                </a:solidFill>
                <a:latin typeface="Cairo 1 Bold"/>
                <a:ea typeface="Cairo 1 Bold"/>
                <a:cs typeface="Cairo 1 Bold"/>
                <a:sym typeface="Cairo 1 Bold"/>
              </a:rPr>
              <a:t>OPPORTUNITIES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5278" y="5595692"/>
            <a:ext cx="5149054" cy="280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b="true" sz="2000" spc="30">
                <a:solidFill>
                  <a:srgbClr val="191919"/>
                </a:solidFill>
                <a:latin typeface="Cairo 1 Semi-Bold"/>
                <a:ea typeface="Cairo 1 Semi-Bold"/>
                <a:cs typeface="Cairo 1 Semi-Bold"/>
                <a:sym typeface="Cairo 1 Semi-Bold"/>
              </a:rPr>
              <a:t>The e-scooter market is growing due to increased environmental awareness.</a:t>
            </a:r>
          </a:p>
          <a:p>
            <a:pPr algn="just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b="true" sz="2000" spc="30">
                <a:solidFill>
                  <a:srgbClr val="191919"/>
                </a:solidFill>
                <a:latin typeface="Cairo 1 Semi-Bold"/>
                <a:ea typeface="Cairo 1 Semi-Bold"/>
                <a:cs typeface="Cairo 1 Semi-Bold"/>
                <a:sym typeface="Cairo 1 Semi-Bold"/>
              </a:rPr>
              <a:t>We can seek partnerships with suppliers to improve our offerings and offer discounts to customers.</a:t>
            </a:r>
          </a:p>
          <a:p>
            <a:pPr algn="just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b="true" sz="2000" spc="30">
                <a:solidFill>
                  <a:srgbClr val="191919"/>
                </a:solidFill>
                <a:latin typeface="Cairo 1 Semi-Bold"/>
                <a:ea typeface="Cairo 1 Semi-Bold"/>
                <a:cs typeface="Cairo 1 Semi-Bold"/>
                <a:sym typeface="Cairo 1 Semi-Bold"/>
              </a:rPr>
              <a:t>Participating in e-vehicle events can help us reach more customers.</a:t>
            </a:r>
          </a:p>
          <a:p>
            <a:pPr algn="just">
              <a:lnSpc>
                <a:spcPts val="28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2606207" y="5143500"/>
            <a:ext cx="5810250" cy="3721481"/>
            <a:chOff x="0" y="0"/>
            <a:chExt cx="7747000" cy="496197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7747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 spc="84">
                  <a:solidFill>
                    <a:srgbClr val="40513B"/>
                  </a:solidFill>
                  <a:latin typeface="Cairo 1 Bold"/>
                  <a:ea typeface="Cairo 1 Bold"/>
                  <a:cs typeface="Cairo 1 Bold"/>
                  <a:sym typeface="Cairo 1 Bold"/>
                </a:rPr>
                <a:t>THREATS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1412"/>
              <a:ext cx="7747000" cy="4250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784"/>
                </a:lnSpc>
                <a:buFont typeface="Arial"/>
                <a:buChar char="•"/>
              </a:pPr>
              <a:r>
                <a:rPr lang="en-US" b="true" sz="2200" spc="226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Economic changes may reduce customers' purchasing power.</a:t>
              </a:r>
            </a:p>
            <a:p>
              <a:pPr algn="l" marL="474981" indent="-237491" lvl="1">
                <a:lnSpc>
                  <a:spcPts val="3740"/>
                </a:lnSpc>
                <a:buFont typeface="Arial"/>
                <a:buChar char="•"/>
              </a:pPr>
              <a:r>
                <a:rPr lang="en-US" b="true" sz="2200" spc="226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Rapid technological advancements could change customer preferences.</a:t>
              </a:r>
            </a:p>
            <a:p>
              <a:pPr algn="l" marL="474981" indent="-237491" lvl="1">
                <a:lnSpc>
                  <a:spcPts val="3740"/>
                </a:lnSpc>
                <a:buFont typeface="Arial"/>
                <a:buChar char="•"/>
              </a:pPr>
              <a:r>
                <a:rPr lang="en-US" b="true" sz="2200" spc="33">
                  <a:solidFill>
                    <a:srgbClr val="191919"/>
                  </a:solidFill>
                  <a:latin typeface="Cairo 1 Semi-Bold"/>
                  <a:ea typeface="Cairo 1 Semi-Bold"/>
                  <a:cs typeface="Cairo 1 Semi-Bold"/>
                  <a:sym typeface="Cairo 1 Semi-Bold"/>
                </a:rPr>
                <a:t>Competition from large online and local stores is a significant threat.</a:t>
              </a:r>
            </a:p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00750" y="5143500"/>
            <a:ext cx="3143250" cy="3143250"/>
            <a:chOff x="0" y="0"/>
            <a:chExt cx="827852" cy="8278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9DC08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8519633" y="758449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144000" y="2000250"/>
            <a:ext cx="3143250" cy="3143250"/>
            <a:chOff x="0" y="0"/>
            <a:chExt cx="827852" cy="8278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62A25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W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144000" y="200025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144000" y="5143500"/>
            <a:ext cx="3143250" cy="3143250"/>
            <a:chOff x="0" y="0"/>
            <a:chExt cx="827852" cy="8278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40513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5400000">
            <a:off x="11623940" y="510455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278430" y="8560000"/>
            <a:ext cx="1320260" cy="1110516"/>
          </a:xfrm>
          <a:custGeom>
            <a:avLst/>
            <a:gdLst/>
            <a:ahLst/>
            <a:cxnLst/>
            <a:rect r="r" b="b" t="t" l="l"/>
            <a:pathLst>
              <a:path h="1110516" w="1320260">
                <a:moveTo>
                  <a:pt x="0" y="0"/>
                </a:moveTo>
                <a:lnTo>
                  <a:pt x="1320260" y="0"/>
                </a:lnTo>
                <a:lnTo>
                  <a:pt x="1320260" y="1110516"/>
                </a:lnTo>
                <a:lnTo>
                  <a:pt x="0" y="111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398788" y="5508910"/>
            <a:ext cx="764242" cy="676354"/>
          </a:xfrm>
          <a:custGeom>
            <a:avLst/>
            <a:gdLst/>
            <a:ahLst/>
            <a:cxnLst/>
            <a:rect r="r" b="b" t="t" l="l"/>
            <a:pathLst>
              <a:path h="676354" w="764242">
                <a:moveTo>
                  <a:pt x="0" y="0"/>
                </a:moveTo>
                <a:lnTo>
                  <a:pt x="764241" y="0"/>
                </a:lnTo>
                <a:lnTo>
                  <a:pt x="764241" y="676354"/>
                </a:lnTo>
                <a:lnTo>
                  <a:pt x="0" y="676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673957" y="7846552"/>
            <a:ext cx="764242" cy="676354"/>
          </a:xfrm>
          <a:custGeom>
            <a:avLst/>
            <a:gdLst/>
            <a:ahLst/>
            <a:cxnLst/>
            <a:rect r="r" b="b" t="t" l="l"/>
            <a:pathLst>
              <a:path h="676354" w="764242">
                <a:moveTo>
                  <a:pt x="0" y="0"/>
                </a:moveTo>
                <a:lnTo>
                  <a:pt x="764242" y="0"/>
                </a:lnTo>
                <a:lnTo>
                  <a:pt x="764242" y="676354"/>
                </a:lnTo>
                <a:lnTo>
                  <a:pt x="0" y="676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970052" y="3182187"/>
            <a:ext cx="764242" cy="676354"/>
          </a:xfrm>
          <a:custGeom>
            <a:avLst/>
            <a:gdLst/>
            <a:ahLst/>
            <a:cxnLst/>
            <a:rect r="r" b="b" t="t" l="l"/>
            <a:pathLst>
              <a:path h="676354" w="764242">
                <a:moveTo>
                  <a:pt x="0" y="0"/>
                </a:moveTo>
                <a:lnTo>
                  <a:pt x="764242" y="0"/>
                </a:lnTo>
                <a:lnTo>
                  <a:pt x="764242" y="676354"/>
                </a:lnTo>
                <a:lnTo>
                  <a:pt x="0" y="676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263153" y="5508910"/>
            <a:ext cx="764242" cy="676354"/>
          </a:xfrm>
          <a:custGeom>
            <a:avLst/>
            <a:gdLst/>
            <a:ahLst/>
            <a:cxnLst/>
            <a:rect r="r" b="b" t="t" l="l"/>
            <a:pathLst>
              <a:path h="676354" w="764242">
                <a:moveTo>
                  <a:pt x="0" y="0"/>
                </a:moveTo>
                <a:lnTo>
                  <a:pt x="764241" y="0"/>
                </a:lnTo>
                <a:lnTo>
                  <a:pt x="764241" y="676354"/>
                </a:lnTo>
                <a:lnTo>
                  <a:pt x="0" y="676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3580719" y="2766114"/>
            <a:ext cx="0" cy="620900"/>
          </a:xfrm>
          <a:prstGeom prst="line">
            <a:avLst/>
          </a:prstGeom>
          <a:ln cap="flat" w="19050">
            <a:solidFill>
              <a:srgbClr val="3BB8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5873820" y="5084706"/>
            <a:ext cx="0" cy="620900"/>
          </a:xfrm>
          <a:prstGeom prst="line">
            <a:avLst/>
          </a:prstGeom>
          <a:ln cap="flat" w="19050">
            <a:solidFill>
              <a:srgbClr val="4A80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2322226" y="5084706"/>
            <a:ext cx="0" cy="620900"/>
          </a:xfrm>
          <a:prstGeom prst="line">
            <a:avLst/>
          </a:prstGeom>
          <a:ln cap="flat" w="19050">
            <a:solidFill>
              <a:srgbClr val="35A7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4645021" y="7422348"/>
            <a:ext cx="0" cy="620900"/>
          </a:xfrm>
          <a:prstGeom prst="line">
            <a:avLst/>
          </a:prstGeom>
          <a:ln cap="flat" w="19050">
            <a:solidFill>
              <a:srgbClr val="7E5A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895687" y="2369199"/>
            <a:ext cx="2318592" cy="231859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40513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66" lIns="38166" bIns="38166" rIns="3816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95687" y="4687791"/>
            <a:ext cx="2318592" cy="231859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62A25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66" lIns="38166" bIns="38166" rIns="3816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14279" y="4687791"/>
            <a:ext cx="2318592" cy="231859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66" lIns="38166" bIns="38166" rIns="3816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14279" y="7006383"/>
            <a:ext cx="2318592" cy="231859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DDE4B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8166" lIns="38166" bIns="38166" rIns="3816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710642" y="3520364"/>
            <a:ext cx="1185045" cy="0"/>
          </a:xfrm>
          <a:prstGeom prst="line">
            <a:avLst/>
          </a:prstGeom>
          <a:ln cap="flat" w="47625">
            <a:solidFill>
              <a:srgbClr val="3BB8B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-279918" y="10021224"/>
            <a:ext cx="1001509" cy="500755"/>
          </a:xfrm>
          <a:custGeom>
            <a:avLst/>
            <a:gdLst/>
            <a:ahLst/>
            <a:cxnLst/>
            <a:rect r="r" b="b" t="t" l="l"/>
            <a:pathLst>
              <a:path h="500755" w="1001509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248816" y="-184027"/>
            <a:ext cx="745965" cy="607962"/>
          </a:xfrm>
          <a:custGeom>
            <a:avLst/>
            <a:gdLst/>
            <a:ahLst/>
            <a:cxnLst/>
            <a:rect r="r" b="b" t="t" l="l"/>
            <a:pathLst>
              <a:path h="607962" w="745965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915017" y="9914017"/>
            <a:ext cx="745965" cy="607962"/>
          </a:xfrm>
          <a:custGeom>
            <a:avLst/>
            <a:gdLst/>
            <a:ahLst/>
            <a:cxnLst/>
            <a:rect r="r" b="b" t="t" l="l"/>
            <a:pathLst>
              <a:path h="607962" w="745965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1306002" y="7006383"/>
            <a:ext cx="1950207" cy="1245695"/>
          </a:xfrm>
          <a:custGeom>
            <a:avLst/>
            <a:gdLst/>
            <a:ahLst/>
            <a:cxnLst/>
            <a:rect r="r" b="b" t="t" l="l"/>
            <a:pathLst>
              <a:path h="1245695" w="1950207">
                <a:moveTo>
                  <a:pt x="0" y="0"/>
                </a:moveTo>
                <a:lnTo>
                  <a:pt x="1950207" y="0"/>
                </a:lnTo>
                <a:lnTo>
                  <a:pt x="1950207" y="1245695"/>
                </a:lnTo>
                <a:lnTo>
                  <a:pt x="0" y="12456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-10738693">
            <a:off x="16840267" y="-651149"/>
            <a:ext cx="3051086" cy="1986699"/>
            <a:chOff x="0" y="0"/>
            <a:chExt cx="3272790" cy="21310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2131060"/>
                  </a:lnTo>
                  <a:lnTo>
                    <a:pt x="0" y="213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513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/>
          <p:cNvSpPr/>
          <p:nvPr/>
        </p:nvSpPr>
        <p:spPr>
          <a:xfrm flipH="true" flipV="false" rot="0">
            <a:off x="17198036" y="78485"/>
            <a:ext cx="1397171" cy="263716"/>
          </a:xfrm>
          <a:custGeom>
            <a:avLst/>
            <a:gdLst/>
            <a:ahLst/>
            <a:cxnLst/>
            <a:rect r="r" b="b" t="t" l="l"/>
            <a:pathLst>
              <a:path h="263716" w="1397171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8070637" y="671049"/>
            <a:ext cx="590345" cy="357651"/>
          </a:xfrm>
          <a:custGeom>
            <a:avLst/>
            <a:gdLst/>
            <a:ahLst/>
            <a:cxnLst/>
            <a:rect r="r" b="b" t="t" l="l"/>
            <a:pathLst>
              <a:path h="357651" w="590345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452800" y="2857866"/>
            <a:ext cx="1389248" cy="1324996"/>
          </a:xfrm>
          <a:custGeom>
            <a:avLst/>
            <a:gdLst/>
            <a:ahLst/>
            <a:cxnLst/>
            <a:rect r="r" b="b" t="t" l="l"/>
            <a:pathLst>
              <a:path h="1324996" w="1389248">
                <a:moveTo>
                  <a:pt x="0" y="0"/>
                </a:moveTo>
                <a:lnTo>
                  <a:pt x="1389248" y="0"/>
                </a:lnTo>
                <a:lnTo>
                  <a:pt x="1389248" y="1324996"/>
                </a:lnTo>
                <a:lnTo>
                  <a:pt x="0" y="13249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534547" y="5318530"/>
            <a:ext cx="1040872" cy="1054290"/>
          </a:xfrm>
          <a:custGeom>
            <a:avLst/>
            <a:gdLst/>
            <a:ahLst/>
            <a:cxnLst/>
            <a:rect r="r" b="b" t="t" l="l"/>
            <a:pathLst>
              <a:path h="1054290" w="1040872">
                <a:moveTo>
                  <a:pt x="0" y="0"/>
                </a:moveTo>
                <a:lnTo>
                  <a:pt x="1040872" y="0"/>
                </a:lnTo>
                <a:lnTo>
                  <a:pt x="1040872" y="1054290"/>
                </a:lnTo>
                <a:lnTo>
                  <a:pt x="0" y="105429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993068" y="5256883"/>
            <a:ext cx="761014" cy="1177584"/>
          </a:xfrm>
          <a:custGeom>
            <a:avLst/>
            <a:gdLst/>
            <a:ahLst/>
            <a:cxnLst/>
            <a:rect r="r" b="b" t="t" l="l"/>
            <a:pathLst>
              <a:path h="1177584" w="761014">
                <a:moveTo>
                  <a:pt x="0" y="0"/>
                </a:moveTo>
                <a:lnTo>
                  <a:pt x="761014" y="0"/>
                </a:lnTo>
                <a:lnTo>
                  <a:pt x="761014" y="1177584"/>
                </a:lnTo>
                <a:lnTo>
                  <a:pt x="0" y="117758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778744" y="7360712"/>
            <a:ext cx="1189663" cy="1353813"/>
          </a:xfrm>
          <a:custGeom>
            <a:avLst/>
            <a:gdLst/>
            <a:ahLst/>
            <a:cxnLst/>
            <a:rect r="r" b="b" t="t" l="l"/>
            <a:pathLst>
              <a:path h="1353813" w="1189663">
                <a:moveTo>
                  <a:pt x="0" y="0"/>
                </a:moveTo>
                <a:lnTo>
                  <a:pt x="1189663" y="0"/>
                </a:lnTo>
                <a:lnTo>
                  <a:pt x="1189663" y="1353813"/>
                </a:lnTo>
                <a:lnTo>
                  <a:pt x="0" y="135381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0728341" y="2656853"/>
            <a:ext cx="2558426" cy="4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399" spc="11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Product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858266" y="2483854"/>
            <a:ext cx="1107933" cy="10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8"/>
              </a:lnSpc>
            </a:pPr>
            <a:r>
              <a:rPr lang="en-US" sz="6134" spc="30" b="true">
                <a:solidFill>
                  <a:srgbClr val="40513B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21442" y="4975445"/>
            <a:ext cx="2558426" cy="4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399" spc="11">
                <a:solidFill>
                  <a:srgbClr val="7ED957"/>
                </a:solidFill>
                <a:latin typeface="Cairo 2 Bold"/>
                <a:ea typeface="Cairo 2 Bold"/>
                <a:cs typeface="Cairo 2 Bold"/>
                <a:sym typeface="Cairo 2 Bold"/>
              </a:rPr>
              <a:t>Place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151367" y="4802446"/>
            <a:ext cx="1107933" cy="10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8"/>
              </a:lnSpc>
            </a:pPr>
            <a:r>
              <a:rPr lang="en-US" sz="6134" spc="30" b="true">
                <a:solidFill>
                  <a:srgbClr val="7ED957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74709" y="5389205"/>
            <a:ext cx="3205159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7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Located in New Cairo, Egypt, specifically in Nuzha New, attracting a niche group interested in electric transportation.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625704" y="4975445"/>
            <a:ext cx="2558426" cy="4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11" b="true">
                <a:solidFill>
                  <a:srgbClr val="62A25D"/>
                </a:solidFill>
                <a:latin typeface="Cairo 2 Bold"/>
                <a:ea typeface="Cairo 2 Bold"/>
                <a:cs typeface="Cairo 2 Bold"/>
                <a:sym typeface="Cairo 2 Bold"/>
              </a:rPr>
              <a:t>Price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4802446"/>
            <a:ext cx="1107933" cy="104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88"/>
              </a:lnSpc>
            </a:pPr>
            <a:r>
              <a:rPr lang="en-US" b="true" sz="6134" spc="30">
                <a:solidFill>
                  <a:srgbClr val="62A25D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488914" y="5139128"/>
            <a:ext cx="3834756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</a:p>
          <a:p>
            <a:pPr algn="l">
              <a:lnSpc>
                <a:spcPts val="2239"/>
              </a:lnSpc>
            </a:pPr>
            <a:r>
              <a:rPr lang="en-US" sz="1599" spc="7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Our pricing, competitive due to importing, offers the best market prices, varying based on features and materials to cater to all budget ranges.</a:t>
            </a:r>
          </a:p>
          <a:p>
            <a:pPr algn="l">
              <a:lnSpc>
                <a:spcPts val="2239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816471" y="7313087"/>
            <a:ext cx="2558426" cy="4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11" b="true">
                <a:solidFill>
                  <a:srgbClr val="DDE4B6"/>
                </a:solidFill>
                <a:latin typeface="Cairo 2 Bold"/>
                <a:ea typeface="Cairo 2 Bold"/>
                <a:cs typeface="Cairo 2 Bold"/>
                <a:sym typeface="Cairo 2 Bold"/>
              </a:rPr>
              <a:t>promotion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351494" y="7140088"/>
            <a:ext cx="1107933" cy="104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88"/>
              </a:lnSpc>
            </a:pPr>
            <a:r>
              <a:rPr lang="en-US" b="true" sz="6134" spc="30">
                <a:solidFill>
                  <a:srgbClr val="DDE4B6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801522" y="7498333"/>
            <a:ext cx="3769403" cy="147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 spc="7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We are well-known in the electrical field, employing effective promotion strategies that highlight the benefits and features of our scooters to increase visibility.</a:t>
            </a:r>
          </a:p>
          <a:p>
            <a:pPr algn="l">
              <a:lnSpc>
                <a:spcPts val="196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2856941" y="3245874"/>
            <a:ext cx="2558426" cy="41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 spc="12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Start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459605" y="994296"/>
            <a:ext cx="7859554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 spc="19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4PS: Product,Price,place,promotion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6309086" y="8474715"/>
            <a:ext cx="1477304" cy="1242611"/>
          </a:xfrm>
          <a:custGeom>
            <a:avLst/>
            <a:gdLst/>
            <a:ahLst/>
            <a:cxnLst/>
            <a:rect r="r" b="b" t="t" l="l"/>
            <a:pathLst>
              <a:path h="1242611" w="1477304">
                <a:moveTo>
                  <a:pt x="0" y="0"/>
                </a:moveTo>
                <a:lnTo>
                  <a:pt x="1477304" y="0"/>
                </a:lnTo>
                <a:lnTo>
                  <a:pt x="1477304" y="1242611"/>
                </a:lnTo>
                <a:lnTo>
                  <a:pt x="0" y="1242611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110416" t="-103996" r="-110416" b="-177432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9778744" y="3073324"/>
            <a:ext cx="3888507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000000"/>
                </a:solidFill>
                <a:latin typeface="Cairo 2 Medium"/>
                <a:ea typeface="Cairo 2 Medium"/>
                <a:cs typeface="Cairo 2 Medium"/>
                <a:sym typeface="Cairo 2 Medium"/>
              </a:rPr>
              <a:t>Our electric scooters are high-quality, featuring modern design for energy efficiency, easy charging, low pollution, and minimal maintenance costs, with regular updates to meet customer needs.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06630"/>
            <a:ext cx="3496217" cy="952378"/>
            <a:chOff x="0" y="0"/>
            <a:chExt cx="920814" cy="2508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0814" cy="250832"/>
            </a:xfrm>
            <a:custGeom>
              <a:avLst/>
              <a:gdLst/>
              <a:ahLst/>
              <a:cxnLst/>
              <a:rect r="r" b="b" t="t" l="l"/>
              <a:pathLst>
                <a:path h="250832" w="920814">
                  <a:moveTo>
                    <a:pt x="112933" y="0"/>
                  </a:moveTo>
                  <a:lnTo>
                    <a:pt x="807881" y="0"/>
                  </a:lnTo>
                  <a:cubicBezTo>
                    <a:pt x="837833" y="0"/>
                    <a:pt x="866558" y="11898"/>
                    <a:pt x="887737" y="33077"/>
                  </a:cubicBezTo>
                  <a:cubicBezTo>
                    <a:pt x="908916" y="54256"/>
                    <a:pt x="920814" y="82981"/>
                    <a:pt x="920814" y="112933"/>
                  </a:cubicBezTo>
                  <a:lnTo>
                    <a:pt x="920814" y="137899"/>
                  </a:lnTo>
                  <a:cubicBezTo>
                    <a:pt x="920814" y="200270"/>
                    <a:pt x="870253" y="250832"/>
                    <a:pt x="807881" y="250832"/>
                  </a:cubicBezTo>
                  <a:lnTo>
                    <a:pt x="112933" y="250832"/>
                  </a:lnTo>
                  <a:cubicBezTo>
                    <a:pt x="82981" y="250832"/>
                    <a:pt x="54256" y="238934"/>
                    <a:pt x="33077" y="217755"/>
                  </a:cubicBezTo>
                  <a:cubicBezTo>
                    <a:pt x="11898" y="196576"/>
                    <a:pt x="0" y="167851"/>
                    <a:pt x="0" y="137899"/>
                  </a:cubicBezTo>
                  <a:lnTo>
                    <a:pt x="0" y="112933"/>
                  </a:lnTo>
                  <a:cubicBezTo>
                    <a:pt x="0" y="82981"/>
                    <a:pt x="11898" y="54256"/>
                    <a:pt x="33077" y="33077"/>
                  </a:cubicBezTo>
                  <a:cubicBezTo>
                    <a:pt x="54256" y="11898"/>
                    <a:pt x="82981" y="0"/>
                    <a:pt x="112933" y="0"/>
                  </a:cubicBezTo>
                  <a:close/>
                </a:path>
              </a:pathLst>
            </a:custGeom>
            <a:solidFill>
              <a:srgbClr val="609966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20814" cy="298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917260"/>
            <a:ext cx="1898636" cy="1893890"/>
          </a:xfrm>
          <a:custGeom>
            <a:avLst/>
            <a:gdLst/>
            <a:ahLst/>
            <a:cxnLst/>
            <a:rect r="r" b="b" t="t" l="l"/>
            <a:pathLst>
              <a:path h="1893890" w="1898636">
                <a:moveTo>
                  <a:pt x="0" y="0"/>
                </a:moveTo>
                <a:lnTo>
                  <a:pt x="1898636" y="0"/>
                </a:lnTo>
                <a:lnTo>
                  <a:pt x="1898636" y="1893889"/>
                </a:lnTo>
                <a:lnTo>
                  <a:pt x="0" y="189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1529" y="1841429"/>
            <a:ext cx="8761639" cy="573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2"/>
              </a:lnSpc>
            </a:pPr>
            <a:r>
              <a:rPr lang="en-US" sz="16423" b="true">
                <a:solidFill>
                  <a:srgbClr val="000000"/>
                </a:solidFill>
                <a:latin typeface="Cairo 1 Bold"/>
                <a:ea typeface="Cairo 1 Bold"/>
                <a:cs typeface="Cairo 1 Bold"/>
                <a:sym typeface="Cairo 1 Bold"/>
              </a:rPr>
              <a:t>Buyer</a:t>
            </a:r>
          </a:p>
          <a:p>
            <a:pPr algn="ctr">
              <a:lnSpc>
                <a:spcPts val="22992"/>
              </a:lnSpc>
              <a:spcBef>
                <a:spcPct val="0"/>
              </a:spcBef>
            </a:pPr>
            <a:r>
              <a:rPr lang="en-US" b="true" sz="16423">
                <a:solidFill>
                  <a:srgbClr val="000000"/>
                </a:solidFill>
                <a:latin typeface="Cairo 1 Bold"/>
                <a:ea typeface="Cairo 1 Bold"/>
                <a:cs typeface="Cairo 1 Bold"/>
                <a:sym typeface="Cairo 1 Bold"/>
              </a:rPr>
              <a:t>Persona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640633" y="-2091691"/>
            <a:ext cx="2288858" cy="4114800"/>
          </a:xfrm>
          <a:custGeom>
            <a:avLst/>
            <a:gdLst/>
            <a:ahLst/>
            <a:cxnLst/>
            <a:rect r="r" b="b" t="t" l="l"/>
            <a:pathLst>
              <a:path h="4114800" w="2288858">
                <a:moveTo>
                  <a:pt x="0" y="0"/>
                </a:moveTo>
                <a:lnTo>
                  <a:pt x="2288857" y="0"/>
                </a:lnTo>
                <a:lnTo>
                  <a:pt x="2288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11508" y="8328110"/>
            <a:ext cx="2952369" cy="4114800"/>
          </a:xfrm>
          <a:custGeom>
            <a:avLst/>
            <a:gdLst/>
            <a:ahLst/>
            <a:cxnLst/>
            <a:rect r="r" b="b" t="t" l="l"/>
            <a:pathLst>
              <a:path h="4114800" w="2952369">
                <a:moveTo>
                  <a:pt x="0" y="0"/>
                </a:moveTo>
                <a:lnTo>
                  <a:pt x="2952369" y="0"/>
                </a:lnTo>
                <a:lnTo>
                  <a:pt x="2952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10797" y="1482819"/>
            <a:ext cx="5450066" cy="4114800"/>
          </a:xfrm>
          <a:custGeom>
            <a:avLst/>
            <a:gdLst/>
            <a:ahLst/>
            <a:cxnLst/>
            <a:rect r="r" b="b" t="t" l="l"/>
            <a:pathLst>
              <a:path h="4114800" w="5450066">
                <a:moveTo>
                  <a:pt x="0" y="0"/>
                </a:moveTo>
                <a:lnTo>
                  <a:pt x="5450067" y="0"/>
                </a:lnTo>
                <a:lnTo>
                  <a:pt x="54500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48307" y="4441910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8785169" y="-1291117"/>
            <a:ext cx="2072831" cy="4114800"/>
          </a:xfrm>
          <a:custGeom>
            <a:avLst/>
            <a:gdLst/>
            <a:ahLst/>
            <a:cxnLst/>
            <a:rect r="r" b="b" t="t" l="l"/>
            <a:pathLst>
              <a:path h="4114800" w="2072831">
                <a:moveTo>
                  <a:pt x="0" y="0"/>
                </a:moveTo>
                <a:lnTo>
                  <a:pt x="2072830" y="0"/>
                </a:lnTo>
                <a:lnTo>
                  <a:pt x="20728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147096" y="6186043"/>
            <a:ext cx="7315200" cy="3246120"/>
          </a:xfrm>
          <a:custGeom>
            <a:avLst/>
            <a:gdLst/>
            <a:ahLst/>
            <a:cxnLst/>
            <a:rect r="r" b="b" t="t" l="l"/>
            <a:pathLst>
              <a:path h="3246120" w="7315200">
                <a:moveTo>
                  <a:pt x="0" y="0"/>
                </a:moveTo>
                <a:lnTo>
                  <a:pt x="7315200" y="0"/>
                </a:lnTo>
                <a:lnTo>
                  <a:pt x="73152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97970" y="-270132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41807" y="9013507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943139" y="5143500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10462" y="1185322"/>
            <a:ext cx="2532694" cy="53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Brand Guidelines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929490" y="8328110"/>
            <a:ext cx="1741879" cy="1465155"/>
          </a:xfrm>
          <a:custGeom>
            <a:avLst/>
            <a:gdLst/>
            <a:ahLst/>
            <a:cxnLst/>
            <a:rect r="r" b="b" t="t" l="l"/>
            <a:pathLst>
              <a:path h="1465155" w="1741879">
                <a:moveTo>
                  <a:pt x="0" y="0"/>
                </a:moveTo>
                <a:lnTo>
                  <a:pt x="1741880" y="0"/>
                </a:lnTo>
                <a:lnTo>
                  <a:pt x="1741880" y="1465155"/>
                </a:lnTo>
                <a:lnTo>
                  <a:pt x="0" y="14651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6309" y="4262132"/>
            <a:ext cx="5651193" cy="1130239"/>
          </a:xfrm>
          <a:custGeom>
            <a:avLst/>
            <a:gdLst/>
            <a:ahLst/>
            <a:cxnLst/>
            <a:rect r="r" b="b" t="t" l="l"/>
            <a:pathLst>
              <a:path h="1130239" w="5651193">
                <a:moveTo>
                  <a:pt x="0" y="0"/>
                </a:moveTo>
                <a:lnTo>
                  <a:pt x="5651193" y="0"/>
                </a:lnTo>
                <a:lnTo>
                  <a:pt x="5651193" y="1130238"/>
                </a:lnTo>
                <a:lnTo>
                  <a:pt x="0" y="113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8292" y="0"/>
            <a:ext cx="8203946" cy="10287000"/>
          </a:xfrm>
          <a:custGeom>
            <a:avLst/>
            <a:gdLst/>
            <a:ahLst/>
            <a:cxnLst/>
            <a:rect r="r" b="b" t="t" l="l"/>
            <a:pathLst>
              <a:path h="10287000" w="8203946">
                <a:moveTo>
                  <a:pt x="0" y="0"/>
                </a:moveTo>
                <a:lnTo>
                  <a:pt x="8203946" y="0"/>
                </a:lnTo>
                <a:lnTo>
                  <a:pt x="82039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401" t="0" r="-4340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55210" y="0"/>
            <a:ext cx="7070110" cy="10287000"/>
          </a:xfrm>
          <a:custGeom>
            <a:avLst/>
            <a:gdLst/>
            <a:ahLst/>
            <a:cxnLst/>
            <a:rect r="r" b="b" t="t" l="l"/>
            <a:pathLst>
              <a:path h="10287000" w="7070110">
                <a:moveTo>
                  <a:pt x="0" y="0"/>
                </a:moveTo>
                <a:lnTo>
                  <a:pt x="7070110" y="0"/>
                </a:lnTo>
                <a:lnTo>
                  <a:pt x="70701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749" t="0" r="-2274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4755" y="407394"/>
            <a:ext cx="1477304" cy="1242611"/>
          </a:xfrm>
          <a:custGeom>
            <a:avLst/>
            <a:gdLst/>
            <a:ahLst/>
            <a:cxnLst/>
            <a:rect r="r" b="b" t="t" l="l"/>
            <a:pathLst>
              <a:path h="1242611" w="1477304">
                <a:moveTo>
                  <a:pt x="0" y="0"/>
                </a:moveTo>
                <a:lnTo>
                  <a:pt x="1477303" y="0"/>
                </a:lnTo>
                <a:lnTo>
                  <a:pt x="1477303" y="1242612"/>
                </a:lnTo>
                <a:lnTo>
                  <a:pt x="0" y="1242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416" t="-103996" r="-110416" b="-1774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0979" y="2733257"/>
            <a:ext cx="7404413" cy="265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9"/>
              </a:lnSpc>
            </a:pPr>
            <a:r>
              <a:rPr lang="en-US" sz="9735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This is Omar</a:t>
            </a:r>
          </a:p>
          <a:p>
            <a:pPr algn="l">
              <a:lnSpc>
                <a:spcPts val="10319"/>
              </a:lnSpc>
            </a:pPr>
            <a:r>
              <a:rPr lang="en-US" sz="9735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Hassan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6309" y="5748355"/>
            <a:ext cx="9311582" cy="367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Age: 30</a:t>
            </a:r>
          </a:p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Occupation: Urban Professional</a:t>
            </a:r>
          </a:p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Location: Cairo, Egypt</a:t>
            </a:r>
          </a:p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Income: 12,000 EGP/month</a:t>
            </a:r>
          </a:p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Tech Savviness: High</a:t>
            </a:r>
          </a:p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Commute Distance: 10-15 km/day</a:t>
            </a:r>
          </a:p>
          <a:p>
            <a:pPr algn="l">
              <a:lnSpc>
                <a:spcPts val="3655"/>
              </a:lnSpc>
            </a:pPr>
            <a:r>
              <a:rPr lang="en-US" sz="2611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Marital Status: Single</a:t>
            </a:r>
          </a:p>
          <a:p>
            <a:pPr algn="l" marL="0" indent="0" lvl="0">
              <a:lnSpc>
                <a:spcPts val="36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379" y="4458737"/>
            <a:ext cx="5651193" cy="1130239"/>
          </a:xfrm>
          <a:custGeom>
            <a:avLst/>
            <a:gdLst/>
            <a:ahLst/>
            <a:cxnLst/>
            <a:rect r="r" b="b" t="t" l="l"/>
            <a:pathLst>
              <a:path h="1130239" w="5651193">
                <a:moveTo>
                  <a:pt x="0" y="0"/>
                </a:moveTo>
                <a:lnTo>
                  <a:pt x="5651194" y="0"/>
                </a:lnTo>
                <a:lnTo>
                  <a:pt x="5651194" y="1130238"/>
                </a:lnTo>
                <a:lnTo>
                  <a:pt x="0" y="113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755" y="407394"/>
            <a:ext cx="1477304" cy="1242611"/>
          </a:xfrm>
          <a:custGeom>
            <a:avLst/>
            <a:gdLst/>
            <a:ahLst/>
            <a:cxnLst/>
            <a:rect r="r" b="b" t="t" l="l"/>
            <a:pathLst>
              <a:path h="1242611" w="1477304">
                <a:moveTo>
                  <a:pt x="0" y="0"/>
                </a:moveTo>
                <a:lnTo>
                  <a:pt x="1477303" y="0"/>
                </a:lnTo>
                <a:lnTo>
                  <a:pt x="1477303" y="1242612"/>
                </a:lnTo>
                <a:lnTo>
                  <a:pt x="0" y="124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84054" y="0"/>
            <a:ext cx="10561634" cy="10287000"/>
          </a:xfrm>
          <a:custGeom>
            <a:avLst/>
            <a:gdLst/>
            <a:ahLst/>
            <a:cxnLst/>
            <a:rect r="r" b="b" t="t" l="l"/>
            <a:pathLst>
              <a:path h="10287000" w="10561634">
                <a:moveTo>
                  <a:pt x="0" y="0"/>
                </a:moveTo>
                <a:lnTo>
                  <a:pt x="10561634" y="0"/>
                </a:lnTo>
                <a:lnTo>
                  <a:pt x="105616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501" t="0" r="-206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1129" y="2200256"/>
            <a:ext cx="6327907" cy="338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8"/>
              </a:lnSpc>
            </a:pPr>
            <a:r>
              <a:rPr lang="en-US" sz="8319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Background And Motivations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084054" y="0"/>
            <a:ext cx="8203946" cy="10287000"/>
          </a:xfrm>
          <a:custGeom>
            <a:avLst/>
            <a:gdLst/>
            <a:ahLst/>
            <a:cxnLst/>
            <a:rect r="r" b="b" t="t" l="l"/>
            <a:pathLst>
              <a:path h="10287000" w="8203946">
                <a:moveTo>
                  <a:pt x="0" y="0"/>
                </a:moveTo>
                <a:lnTo>
                  <a:pt x="8203946" y="0"/>
                </a:lnTo>
                <a:lnTo>
                  <a:pt x="82039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862" t="0" r="-1252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5379" y="5986826"/>
            <a:ext cx="7401265" cy="292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6"/>
              </a:lnSpc>
            </a:pPr>
            <a:r>
              <a:rPr lang="en-US" sz="239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Omar is a tech-savvy professional living in Cairo. He commutes daily and wants to save time, money, and reduce his carbon footprint. An e-scooter appeals to him for its convenience, eco-friendliness, and ability to beat traffic. However, he’s concerned about road safety and limited charging infrastructure.</a:t>
            </a:r>
          </a:p>
          <a:p>
            <a:pPr algn="just" marL="0" indent="0" lvl="0">
              <a:lnSpc>
                <a:spcPts val="33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379" y="3264373"/>
            <a:ext cx="5651193" cy="1130239"/>
          </a:xfrm>
          <a:custGeom>
            <a:avLst/>
            <a:gdLst/>
            <a:ahLst/>
            <a:cxnLst/>
            <a:rect r="r" b="b" t="t" l="l"/>
            <a:pathLst>
              <a:path h="1130239" w="5651193">
                <a:moveTo>
                  <a:pt x="0" y="0"/>
                </a:moveTo>
                <a:lnTo>
                  <a:pt x="5651194" y="0"/>
                </a:lnTo>
                <a:lnTo>
                  <a:pt x="5651194" y="1130239"/>
                </a:lnTo>
                <a:lnTo>
                  <a:pt x="0" y="1130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060" y="407394"/>
            <a:ext cx="1477304" cy="1242611"/>
          </a:xfrm>
          <a:custGeom>
            <a:avLst/>
            <a:gdLst/>
            <a:ahLst/>
            <a:cxnLst/>
            <a:rect r="r" b="b" t="t" l="l"/>
            <a:pathLst>
              <a:path h="1242611" w="1477304">
                <a:moveTo>
                  <a:pt x="0" y="0"/>
                </a:moveTo>
                <a:lnTo>
                  <a:pt x="1477303" y="0"/>
                </a:lnTo>
                <a:lnTo>
                  <a:pt x="1477303" y="1242612"/>
                </a:lnTo>
                <a:lnTo>
                  <a:pt x="0" y="124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84991" y="0"/>
            <a:ext cx="8203009" cy="10287000"/>
          </a:xfrm>
          <a:custGeom>
            <a:avLst/>
            <a:gdLst/>
            <a:ahLst/>
            <a:cxnLst/>
            <a:rect r="r" b="b" t="t" l="l"/>
            <a:pathLst>
              <a:path h="10287000" w="8203009">
                <a:moveTo>
                  <a:pt x="0" y="0"/>
                </a:moveTo>
                <a:lnTo>
                  <a:pt x="8203009" y="0"/>
                </a:lnTo>
                <a:lnTo>
                  <a:pt x="82030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806" r="0" b="-9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1579" y="-1209304"/>
            <a:ext cx="7029833" cy="11496304"/>
          </a:xfrm>
          <a:custGeom>
            <a:avLst/>
            <a:gdLst/>
            <a:ahLst/>
            <a:cxnLst/>
            <a:rect r="r" b="b" t="t" l="l"/>
            <a:pathLst>
              <a:path h="11496304" w="7029833">
                <a:moveTo>
                  <a:pt x="0" y="0"/>
                </a:moveTo>
                <a:lnTo>
                  <a:pt x="7029833" y="0"/>
                </a:lnTo>
                <a:lnTo>
                  <a:pt x="7029833" y="11496304"/>
                </a:lnTo>
                <a:lnTo>
                  <a:pt x="0" y="11496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426" t="0" r="-3010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4406" y="1235114"/>
            <a:ext cx="5572542" cy="690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6"/>
              </a:lnSpc>
            </a:pPr>
            <a:r>
              <a:rPr lang="en-US" sz="7326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Challenges and Buying Behaviors</a:t>
            </a:r>
          </a:p>
          <a:p>
            <a:pPr algn="l">
              <a:lnSpc>
                <a:spcPts val="7766"/>
              </a:lnSpc>
            </a:pPr>
          </a:p>
          <a:p>
            <a:pPr algn="l">
              <a:lnSpc>
                <a:spcPts val="7766"/>
              </a:lnSpc>
            </a:pPr>
          </a:p>
          <a:p>
            <a:pPr algn="l">
              <a:lnSpc>
                <a:spcPts val="7766"/>
              </a:lnSpc>
            </a:pPr>
          </a:p>
          <a:p>
            <a:pPr algn="l">
              <a:lnSpc>
                <a:spcPts val="776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65379" y="5519691"/>
            <a:ext cx="7401265" cy="292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6"/>
              </a:lnSpc>
            </a:pPr>
            <a:r>
              <a:rPr lang="en-US" sz="239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Omar prioritizes durability and cost-efficiency but is wary of high upfront costs. He relies heavily on online reviews, comparisons, and friend recommendations. Installment payment options are important to him.</a:t>
            </a:r>
          </a:p>
          <a:p>
            <a:pPr algn="just">
              <a:lnSpc>
                <a:spcPts val="3346"/>
              </a:lnSpc>
            </a:pPr>
          </a:p>
          <a:p>
            <a:pPr algn="just" marL="0" indent="0" lvl="0">
              <a:lnSpc>
                <a:spcPts val="3346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3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804" y="1028700"/>
            <a:ext cx="17410105" cy="8202788"/>
            <a:chOff x="0" y="0"/>
            <a:chExt cx="4585377" cy="21604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5377" cy="2160405"/>
            </a:xfrm>
            <a:custGeom>
              <a:avLst/>
              <a:gdLst/>
              <a:ahLst/>
              <a:cxnLst/>
              <a:rect r="r" b="b" t="t" l="l"/>
              <a:pathLst>
                <a:path h="2160405" w="4585377">
                  <a:moveTo>
                    <a:pt x="0" y="0"/>
                  </a:moveTo>
                  <a:lnTo>
                    <a:pt x="4585377" y="0"/>
                  </a:lnTo>
                  <a:lnTo>
                    <a:pt x="4585377" y="2160405"/>
                  </a:lnTo>
                  <a:lnTo>
                    <a:pt x="0" y="2160405"/>
                  </a:lnTo>
                  <a:close/>
                </a:path>
              </a:pathLst>
            </a:custGeom>
            <a:solidFill>
              <a:srgbClr val="FEFF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85377" cy="2198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028700" y="3141911"/>
            <a:ext cx="386468" cy="857750"/>
            <a:chOff x="0" y="0"/>
            <a:chExt cx="2858770" cy="6344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356153" y="3141911"/>
            <a:ext cx="386468" cy="857750"/>
            <a:chOff x="0" y="0"/>
            <a:chExt cx="2858770" cy="63449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028700" y="4591291"/>
            <a:ext cx="386468" cy="857750"/>
            <a:chOff x="0" y="0"/>
            <a:chExt cx="2858770" cy="6344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9356153" y="4591291"/>
            <a:ext cx="386468" cy="857750"/>
            <a:chOff x="0" y="0"/>
            <a:chExt cx="2858770" cy="63449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028700" y="6093803"/>
            <a:ext cx="386468" cy="857750"/>
            <a:chOff x="0" y="0"/>
            <a:chExt cx="2858770" cy="6344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9356153" y="6093803"/>
            <a:ext cx="386468" cy="857750"/>
            <a:chOff x="0" y="0"/>
            <a:chExt cx="2858770" cy="63449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028700" y="7499504"/>
            <a:ext cx="386468" cy="857750"/>
            <a:chOff x="0" y="0"/>
            <a:chExt cx="2858770" cy="63449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9356153" y="7499504"/>
            <a:ext cx="386468" cy="857750"/>
            <a:chOff x="0" y="0"/>
            <a:chExt cx="2858770" cy="6344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1798159"/>
            <a:ext cx="7198745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Table Of Content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77965" y="3273363"/>
            <a:ext cx="568650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04546" y="6225255"/>
            <a:ext cx="568650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STP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04546" y="7630956"/>
            <a:ext cx="284325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4ps</a:t>
            </a: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77965" y="4722595"/>
            <a:ext cx="707420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Bussiness Brief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7965" y="6225255"/>
            <a:ext cx="32296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7 Questions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77965" y="7630956"/>
            <a:ext cx="424237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Branding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04546" y="3273363"/>
            <a:ext cx="50421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 </a:t>
            </a: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SWOT Analysis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04546" y="4722744"/>
            <a:ext cx="421709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Competitor Analysis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5856151" y="8049336"/>
            <a:ext cx="1607553" cy="1352168"/>
          </a:xfrm>
          <a:custGeom>
            <a:avLst/>
            <a:gdLst/>
            <a:ahLst/>
            <a:cxnLst/>
            <a:rect r="r" b="b" t="t" l="l"/>
            <a:pathLst>
              <a:path h="1352168" w="1607553">
                <a:moveTo>
                  <a:pt x="0" y="0"/>
                </a:moveTo>
                <a:lnTo>
                  <a:pt x="1607553" y="0"/>
                </a:lnTo>
                <a:lnTo>
                  <a:pt x="1607553" y="1352168"/>
                </a:lnTo>
                <a:lnTo>
                  <a:pt x="0" y="1352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379" y="3264373"/>
            <a:ext cx="5651193" cy="1130239"/>
          </a:xfrm>
          <a:custGeom>
            <a:avLst/>
            <a:gdLst/>
            <a:ahLst/>
            <a:cxnLst/>
            <a:rect r="r" b="b" t="t" l="l"/>
            <a:pathLst>
              <a:path h="1130239" w="5651193">
                <a:moveTo>
                  <a:pt x="0" y="0"/>
                </a:moveTo>
                <a:lnTo>
                  <a:pt x="5651194" y="0"/>
                </a:lnTo>
                <a:lnTo>
                  <a:pt x="5651194" y="1130239"/>
                </a:lnTo>
                <a:lnTo>
                  <a:pt x="0" y="1130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060" y="407394"/>
            <a:ext cx="1477304" cy="1242611"/>
          </a:xfrm>
          <a:custGeom>
            <a:avLst/>
            <a:gdLst/>
            <a:ahLst/>
            <a:cxnLst/>
            <a:rect r="r" b="b" t="t" l="l"/>
            <a:pathLst>
              <a:path h="1242611" w="1477304">
                <a:moveTo>
                  <a:pt x="0" y="0"/>
                </a:moveTo>
                <a:lnTo>
                  <a:pt x="1477303" y="0"/>
                </a:lnTo>
                <a:lnTo>
                  <a:pt x="1477303" y="1242612"/>
                </a:lnTo>
                <a:lnTo>
                  <a:pt x="0" y="124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20927" y="0"/>
            <a:ext cx="8167073" cy="10287000"/>
          </a:xfrm>
          <a:custGeom>
            <a:avLst/>
            <a:gdLst/>
            <a:ahLst/>
            <a:cxnLst/>
            <a:rect r="r" b="b" t="t" l="l"/>
            <a:pathLst>
              <a:path h="10287000" w="8167073">
                <a:moveTo>
                  <a:pt x="0" y="0"/>
                </a:moveTo>
                <a:lnTo>
                  <a:pt x="8167073" y="0"/>
                </a:lnTo>
                <a:lnTo>
                  <a:pt x="81670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167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3733" y="1385539"/>
            <a:ext cx="8901461" cy="8901461"/>
          </a:xfrm>
          <a:custGeom>
            <a:avLst/>
            <a:gdLst/>
            <a:ahLst/>
            <a:cxnLst/>
            <a:rect r="r" b="b" t="t" l="l"/>
            <a:pathLst>
              <a:path h="8901461" w="8901461">
                <a:moveTo>
                  <a:pt x="0" y="0"/>
                </a:moveTo>
                <a:lnTo>
                  <a:pt x="8901461" y="0"/>
                </a:lnTo>
                <a:lnTo>
                  <a:pt x="8901461" y="8901461"/>
                </a:lnTo>
                <a:lnTo>
                  <a:pt x="0" y="8901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5379" y="5788645"/>
            <a:ext cx="7401265" cy="1663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46"/>
              </a:lnSpc>
              <a:spcBef>
                <a:spcPct val="0"/>
              </a:spcBef>
            </a:pPr>
            <a:r>
              <a:rPr lang="en-US" sz="239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Omar aims to reduce commuting time and expenses while supporting a sustainable lifestyle with a reliable, long-lasting e-scooter.</a:t>
            </a:r>
          </a:p>
          <a:p>
            <a:pPr algn="just" marL="0" indent="0" lvl="0">
              <a:lnSpc>
                <a:spcPts val="334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11855" y="2229478"/>
            <a:ext cx="5572542" cy="592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6"/>
              </a:lnSpc>
            </a:pPr>
            <a:r>
              <a:rPr lang="en-US" sz="7326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Goals And Objectives</a:t>
            </a:r>
          </a:p>
          <a:p>
            <a:pPr algn="l">
              <a:lnSpc>
                <a:spcPts val="7766"/>
              </a:lnSpc>
            </a:pPr>
          </a:p>
          <a:p>
            <a:pPr algn="l">
              <a:lnSpc>
                <a:spcPts val="7766"/>
              </a:lnSpc>
            </a:pPr>
          </a:p>
          <a:p>
            <a:pPr algn="l">
              <a:lnSpc>
                <a:spcPts val="7766"/>
              </a:lnSpc>
            </a:pPr>
          </a:p>
          <a:p>
            <a:pPr algn="l">
              <a:lnSpc>
                <a:spcPts val="776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06630"/>
            <a:ext cx="3496217" cy="952378"/>
            <a:chOff x="0" y="0"/>
            <a:chExt cx="920814" cy="2508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0814" cy="250832"/>
            </a:xfrm>
            <a:custGeom>
              <a:avLst/>
              <a:gdLst/>
              <a:ahLst/>
              <a:cxnLst/>
              <a:rect r="r" b="b" t="t" l="l"/>
              <a:pathLst>
                <a:path h="250832" w="920814">
                  <a:moveTo>
                    <a:pt x="112933" y="0"/>
                  </a:moveTo>
                  <a:lnTo>
                    <a:pt x="807881" y="0"/>
                  </a:lnTo>
                  <a:cubicBezTo>
                    <a:pt x="837833" y="0"/>
                    <a:pt x="866558" y="11898"/>
                    <a:pt x="887737" y="33077"/>
                  </a:cubicBezTo>
                  <a:cubicBezTo>
                    <a:pt x="908916" y="54256"/>
                    <a:pt x="920814" y="82981"/>
                    <a:pt x="920814" y="112933"/>
                  </a:cubicBezTo>
                  <a:lnTo>
                    <a:pt x="920814" y="137899"/>
                  </a:lnTo>
                  <a:cubicBezTo>
                    <a:pt x="920814" y="200270"/>
                    <a:pt x="870253" y="250832"/>
                    <a:pt x="807881" y="250832"/>
                  </a:cubicBezTo>
                  <a:lnTo>
                    <a:pt x="112933" y="250832"/>
                  </a:lnTo>
                  <a:cubicBezTo>
                    <a:pt x="82981" y="250832"/>
                    <a:pt x="54256" y="238934"/>
                    <a:pt x="33077" y="217755"/>
                  </a:cubicBezTo>
                  <a:cubicBezTo>
                    <a:pt x="11898" y="196576"/>
                    <a:pt x="0" y="167851"/>
                    <a:pt x="0" y="137899"/>
                  </a:cubicBezTo>
                  <a:lnTo>
                    <a:pt x="0" y="112933"/>
                  </a:lnTo>
                  <a:cubicBezTo>
                    <a:pt x="0" y="82981"/>
                    <a:pt x="11898" y="54256"/>
                    <a:pt x="33077" y="33077"/>
                  </a:cubicBezTo>
                  <a:cubicBezTo>
                    <a:pt x="54256" y="11898"/>
                    <a:pt x="82981" y="0"/>
                    <a:pt x="112933" y="0"/>
                  </a:cubicBezTo>
                  <a:close/>
                </a:path>
              </a:pathLst>
            </a:custGeom>
            <a:solidFill>
              <a:srgbClr val="609966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20814" cy="298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917260"/>
            <a:ext cx="1898636" cy="1893890"/>
          </a:xfrm>
          <a:custGeom>
            <a:avLst/>
            <a:gdLst/>
            <a:ahLst/>
            <a:cxnLst/>
            <a:rect r="r" b="b" t="t" l="l"/>
            <a:pathLst>
              <a:path h="1893890" w="1898636">
                <a:moveTo>
                  <a:pt x="0" y="0"/>
                </a:moveTo>
                <a:lnTo>
                  <a:pt x="1898636" y="0"/>
                </a:lnTo>
                <a:lnTo>
                  <a:pt x="1898636" y="1893889"/>
                </a:lnTo>
                <a:lnTo>
                  <a:pt x="0" y="189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1529" y="1841429"/>
            <a:ext cx="10409104" cy="573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92"/>
              </a:lnSpc>
              <a:spcBef>
                <a:spcPct val="0"/>
              </a:spcBef>
            </a:pPr>
            <a:r>
              <a:rPr lang="en-US" b="true" sz="16423">
                <a:solidFill>
                  <a:srgbClr val="000000"/>
                </a:solidFill>
                <a:latin typeface="Cairo 1 Bold"/>
                <a:ea typeface="Cairo 1 Bold"/>
                <a:cs typeface="Cairo 1 Bold"/>
                <a:sym typeface="Cairo 1 Bold"/>
              </a:rPr>
              <a:t>Competitve Analysis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640633" y="-2091691"/>
            <a:ext cx="2288858" cy="4114800"/>
          </a:xfrm>
          <a:custGeom>
            <a:avLst/>
            <a:gdLst/>
            <a:ahLst/>
            <a:cxnLst/>
            <a:rect r="r" b="b" t="t" l="l"/>
            <a:pathLst>
              <a:path h="4114800" w="2288858">
                <a:moveTo>
                  <a:pt x="0" y="0"/>
                </a:moveTo>
                <a:lnTo>
                  <a:pt x="2288857" y="0"/>
                </a:lnTo>
                <a:lnTo>
                  <a:pt x="2288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11508" y="8328110"/>
            <a:ext cx="2952369" cy="4114800"/>
          </a:xfrm>
          <a:custGeom>
            <a:avLst/>
            <a:gdLst/>
            <a:ahLst/>
            <a:cxnLst/>
            <a:rect r="r" b="b" t="t" l="l"/>
            <a:pathLst>
              <a:path h="4114800" w="2952369">
                <a:moveTo>
                  <a:pt x="0" y="0"/>
                </a:moveTo>
                <a:lnTo>
                  <a:pt x="2952369" y="0"/>
                </a:lnTo>
                <a:lnTo>
                  <a:pt x="2952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10797" y="1482819"/>
            <a:ext cx="5450066" cy="4114800"/>
          </a:xfrm>
          <a:custGeom>
            <a:avLst/>
            <a:gdLst/>
            <a:ahLst/>
            <a:cxnLst/>
            <a:rect r="r" b="b" t="t" l="l"/>
            <a:pathLst>
              <a:path h="4114800" w="5450066">
                <a:moveTo>
                  <a:pt x="0" y="0"/>
                </a:moveTo>
                <a:lnTo>
                  <a:pt x="5450067" y="0"/>
                </a:lnTo>
                <a:lnTo>
                  <a:pt x="54500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48307" y="4441910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8785169" y="-1291117"/>
            <a:ext cx="2072831" cy="4114800"/>
          </a:xfrm>
          <a:custGeom>
            <a:avLst/>
            <a:gdLst/>
            <a:ahLst/>
            <a:cxnLst/>
            <a:rect r="r" b="b" t="t" l="l"/>
            <a:pathLst>
              <a:path h="4114800" w="2072831">
                <a:moveTo>
                  <a:pt x="0" y="0"/>
                </a:moveTo>
                <a:lnTo>
                  <a:pt x="2072830" y="0"/>
                </a:lnTo>
                <a:lnTo>
                  <a:pt x="20728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147096" y="6186043"/>
            <a:ext cx="7315200" cy="3246120"/>
          </a:xfrm>
          <a:custGeom>
            <a:avLst/>
            <a:gdLst/>
            <a:ahLst/>
            <a:cxnLst/>
            <a:rect r="r" b="b" t="t" l="l"/>
            <a:pathLst>
              <a:path h="3246120" w="7315200">
                <a:moveTo>
                  <a:pt x="0" y="0"/>
                </a:moveTo>
                <a:lnTo>
                  <a:pt x="7315200" y="0"/>
                </a:lnTo>
                <a:lnTo>
                  <a:pt x="73152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97970" y="-270132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41807" y="9013507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943139" y="5143500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75092" y="1185322"/>
            <a:ext cx="1203433" cy="53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Analysis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929490" y="8328110"/>
            <a:ext cx="1741879" cy="1465155"/>
          </a:xfrm>
          <a:custGeom>
            <a:avLst/>
            <a:gdLst/>
            <a:ahLst/>
            <a:cxnLst/>
            <a:rect r="r" b="b" t="t" l="l"/>
            <a:pathLst>
              <a:path h="1465155" w="1741879">
                <a:moveTo>
                  <a:pt x="0" y="0"/>
                </a:moveTo>
                <a:lnTo>
                  <a:pt x="1741880" y="0"/>
                </a:lnTo>
                <a:lnTo>
                  <a:pt x="1741880" y="1465155"/>
                </a:lnTo>
                <a:lnTo>
                  <a:pt x="0" y="14651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6309" y="4262132"/>
            <a:ext cx="5651193" cy="1130239"/>
          </a:xfrm>
          <a:custGeom>
            <a:avLst/>
            <a:gdLst/>
            <a:ahLst/>
            <a:cxnLst/>
            <a:rect r="r" b="b" t="t" l="l"/>
            <a:pathLst>
              <a:path h="1130239" w="5651193">
                <a:moveTo>
                  <a:pt x="0" y="0"/>
                </a:moveTo>
                <a:lnTo>
                  <a:pt x="5651193" y="0"/>
                </a:lnTo>
                <a:lnTo>
                  <a:pt x="5651193" y="1130238"/>
                </a:lnTo>
                <a:lnTo>
                  <a:pt x="0" y="113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26243" y="5032595"/>
            <a:ext cx="5177689" cy="719550"/>
            <a:chOff x="0" y="0"/>
            <a:chExt cx="6903585" cy="9594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76710" y="21519"/>
              <a:ext cx="605980" cy="840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92"/>
                </a:lnSpc>
                <a:spcBef>
                  <a:spcPct val="0"/>
                </a:spcBef>
              </a:pPr>
              <a:r>
                <a:rPr lang="en-US" b="true" sz="3780">
                  <a:solidFill>
                    <a:srgbClr val="FFFFFF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303297" y="345963"/>
              <a:ext cx="5600288" cy="445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Li</a:t>
              </a:r>
              <a:r>
                <a:rPr lang="en-US" sz="2100" u="none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st key attributes.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26243" y="6451797"/>
            <a:ext cx="5177689" cy="719550"/>
            <a:chOff x="0" y="0"/>
            <a:chExt cx="6903585" cy="9594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10" y="21519"/>
              <a:ext cx="605980" cy="840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92"/>
                </a:lnSpc>
                <a:spcBef>
                  <a:spcPct val="0"/>
                </a:spcBef>
              </a:pPr>
              <a:r>
                <a:rPr lang="en-US" b="true" sz="3780">
                  <a:solidFill>
                    <a:srgbClr val="FFFFFF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03297" y="62887"/>
              <a:ext cx="5600288" cy="853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Id</a:t>
              </a:r>
              <a:r>
                <a:rPr lang="en-US" sz="2100" u="none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entify criteria and rank attributes as high or low.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26243" y="3613393"/>
            <a:ext cx="5792514" cy="719550"/>
            <a:chOff x="0" y="0"/>
            <a:chExt cx="7723351" cy="95940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76710" y="21519"/>
              <a:ext cx="605980" cy="840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92"/>
                </a:lnSpc>
                <a:spcBef>
                  <a:spcPct val="0"/>
                </a:spcBef>
              </a:pPr>
              <a:r>
                <a:rPr lang="en-US" b="true" sz="3780">
                  <a:solidFill>
                    <a:srgbClr val="FFFFFF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03297" y="237678"/>
              <a:ext cx="6420054" cy="445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Review our brand and competitors.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298868" y="8636994"/>
            <a:ext cx="1477304" cy="1242611"/>
          </a:xfrm>
          <a:custGeom>
            <a:avLst/>
            <a:gdLst/>
            <a:ahLst/>
            <a:cxnLst/>
            <a:rect r="r" b="b" t="t" l="l"/>
            <a:pathLst>
              <a:path h="1242611" w="1477304">
                <a:moveTo>
                  <a:pt x="0" y="0"/>
                </a:moveTo>
                <a:lnTo>
                  <a:pt x="1477304" y="0"/>
                </a:lnTo>
                <a:lnTo>
                  <a:pt x="1477304" y="1242612"/>
                </a:lnTo>
                <a:lnTo>
                  <a:pt x="0" y="124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40979" y="2733257"/>
            <a:ext cx="7404413" cy="2659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9"/>
              </a:lnSpc>
            </a:pPr>
            <a:r>
              <a:rPr lang="en-US" sz="9735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Competitive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92262" y="5905158"/>
            <a:ext cx="7488818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Competit</a:t>
            </a:r>
            <a:r>
              <a:rPr lang="en-US" sz="2100" u="none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ive analysis allows us to understand where we are as a brand and how our competitors work. We will start by identifying who we are and who our competitors are.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Next, we will identify attributes they are doing right and create a perceptual map. In the perceptual map, we will identify a criteria and rank these attributes as high or low.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826243" y="7607487"/>
            <a:ext cx="5177689" cy="719550"/>
            <a:chOff x="0" y="0"/>
            <a:chExt cx="6903585" cy="9594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176710" y="21519"/>
              <a:ext cx="605980" cy="840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92"/>
                </a:lnSpc>
                <a:spcBef>
                  <a:spcPct val="0"/>
                </a:spcBef>
              </a:pPr>
              <a:r>
                <a:rPr lang="en-US" b="true" sz="3780">
                  <a:solidFill>
                    <a:srgbClr val="FFFFFF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303297" y="62887"/>
              <a:ext cx="5600288" cy="853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Tool Used to Collect Competitors Data : Fanpage Karma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800" y="2030012"/>
            <a:ext cx="16230600" cy="7228288"/>
            <a:chOff x="0" y="0"/>
            <a:chExt cx="26225716" cy="1167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7150" y="58420"/>
              <a:ext cx="26155867" cy="11608486"/>
            </a:xfrm>
            <a:custGeom>
              <a:avLst/>
              <a:gdLst/>
              <a:ahLst/>
              <a:cxnLst/>
              <a:rect r="r" b="b" t="t" l="l"/>
              <a:pathLst>
                <a:path h="11608486" w="26155867">
                  <a:moveTo>
                    <a:pt x="26070775" y="11578006"/>
                  </a:moveTo>
                  <a:lnTo>
                    <a:pt x="0" y="11578006"/>
                  </a:lnTo>
                  <a:cubicBezTo>
                    <a:pt x="5080" y="11595786"/>
                    <a:pt x="21590" y="11608486"/>
                    <a:pt x="40640" y="11608486"/>
                  </a:cubicBezTo>
                  <a:lnTo>
                    <a:pt x="26112685" y="11608486"/>
                  </a:lnTo>
                  <a:cubicBezTo>
                    <a:pt x="26136817" y="11608486"/>
                    <a:pt x="26155867" y="11589436"/>
                    <a:pt x="26155867" y="11565306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1522126"/>
                  </a:lnTo>
                  <a:cubicBezTo>
                    <a:pt x="26126656" y="11552606"/>
                    <a:pt x="26101256" y="11578006"/>
                    <a:pt x="26070775" y="11578006"/>
                  </a:cubicBezTo>
                  <a:close/>
                </a:path>
              </a:pathLst>
            </a:custGeom>
            <a:solidFill>
              <a:srgbClr val="9DC08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6158406" cy="11611026"/>
            </a:xfrm>
            <a:custGeom>
              <a:avLst/>
              <a:gdLst/>
              <a:ahLst/>
              <a:cxnLst/>
              <a:rect r="r" b="b" t="t" l="l"/>
              <a:pathLst>
                <a:path h="11611026" w="26158406">
                  <a:moveTo>
                    <a:pt x="43180" y="11611026"/>
                  </a:moveTo>
                  <a:lnTo>
                    <a:pt x="26115225" y="11611026"/>
                  </a:lnTo>
                  <a:cubicBezTo>
                    <a:pt x="26139356" y="11611026"/>
                    <a:pt x="26158406" y="11591976"/>
                    <a:pt x="26158406" y="11567846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1567846"/>
                  </a:lnTo>
                  <a:cubicBezTo>
                    <a:pt x="0" y="11591976"/>
                    <a:pt x="19050" y="11611026"/>
                    <a:pt x="43180" y="11611026"/>
                  </a:cubicBezTo>
                  <a:close/>
                </a:path>
              </a:pathLst>
            </a:custGeom>
            <a:solidFill>
              <a:srgbClr val="9DC08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5717" cy="11679606"/>
            </a:xfrm>
            <a:custGeom>
              <a:avLst/>
              <a:gdLst/>
              <a:ahLst/>
              <a:cxnLst/>
              <a:rect r="r" b="b" t="t" l="l"/>
              <a:pathLst>
                <a:path h="11679606" w="26225717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1580546"/>
                  </a:lnTo>
                  <a:cubicBezTo>
                    <a:pt x="0" y="11607216"/>
                    <a:pt x="17780" y="11628806"/>
                    <a:pt x="43180" y="11635156"/>
                  </a:cubicBezTo>
                  <a:cubicBezTo>
                    <a:pt x="48260" y="11660556"/>
                    <a:pt x="71120" y="11679606"/>
                    <a:pt x="97790" y="11679606"/>
                  </a:cubicBezTo>
                  <a:lnTo>
                    <a:pt x="26169835" y="11679606"/>
                  </a:lnTo>
                  <a:cubicBezTo>
                    <a:pt x="26200317" y="11679606"/>
                    <a:pt x="26225717" y="11654206"/>
                    <a:pt x="26225717" y="11623726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1580546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1580546"/>
                  </a:lnTo>
                  <a:cubicBezTo>
                    <a:pt x="26171106" y="11604676"/>
                    <a:pt x="26152056" y="11623726"/>
                    <a:pt x="26127925" y="11623726"/>
                  </a:cubicBezTo>
                  <a:lnTo>
                    <a:pt x="55880" y="11623726"/>
                  </a:lnTo>
                  <a:cubicBezTo>
                    <a:pt x="31750" y="11623726"/>
                    <a:pt x="12700" y="11604676"/>
                    <a:pt x="12700" y="11580546"/>
                  </a:cubicBezTo>
                  <a:close/>
                  <a:moveTo>
                    <a:pt x="26213017" y="11623726"/>
                  </a:moveTo>
                  <a:cubicBezTo>
                    <a:pt x="26213017" y="11647856"/>
                    <a:pt x="26193967" y="11666906"/>
                    <a:pt x="26169835" y="11666906"/>
                  </a:cubicBezTo>
                  <a:lnTo>
                    <a:pt x="97790" y="11666906"/>
                  </a:lnTo>
                  <a:cubicBezTo>
                    <a:pt x="78740" y="11666906"/>
                    <a:pt x="62230" y="11654206"/>
                    <a:pt x="57150" y="11636426"/>
                  </a:cubicBezTo>
                  <a:lnTo>
                    <a:pt x="26127925" y="11636426"/>
                  </a:lnTo>
                  <a:cubicBezTo>
                    <a:pt x="26158406" y="11636426"/>
                    <a:pt x="26183806" y="11611026"/>
                    <a:pt x="26183806" y="11580546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162372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38625" y="4366616"/>
            <a:ext cx="5579099" cy="1115820"/>
          </a:xfrm>
          <a:custGeom>
            <a:avLst/>
            <a:gdLst/>
            <a:ahLst/>
            <a:cxnLst/>
            <a:rect r="r" b="b" t="t" l="l"/>
            <a:pathLst>
              <a:path h="1115820" w="5579099">
                <a:moveTo>
                  <a:pt x="0" y="0"/>
                </a:moveTo>
                <a:lnTo>
                  <a:pt x="5579099" y="0"/>
                </a:lnTo>
                <a:lnTo>
                  <a:pt x="5579099" y="1115820"/>
                </a:lnTo>
                <a:lnTo>
                  <a:pt x="0" y="1115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8115300" cy="1001312"/>
            <a:chOff x="0" y="0"/>
            <a:chExt cx="11772975" cy="1452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7150" y="58420"/>
              <a:ext cx="11703125" cy="1381497"/>
            </a:xfrm>
            <a:custGeom>
              <a:avLst/>
              <a:gdLst/>
              <a:ahLst/>
              <a:cxnLst/>
              <a:rect r="r" b="b" t="t" l="l"/>
              <a:pathLst>
                <a:path h="1381497" w="11703125">
                  <a:moveTo>
                    <a:pt x="11618035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11659945" y="1381497"/>
                  </a:lnTo>
                  <a:cubicBezTo>
                    <a:pt x="11684075" y="1381497"/>
                    <a:pt x="11703125" y="1362447"/>
                    <a:pt x="11703125" y="1338317"/>
                  </a:cubicBezTo>
                  <a:lnTo>
                    <a:pt x="11703125" y="40640"/>
                  </a:lnTo>
                  <a:cubicBezTo>
                    <a:pt x="11703125" y="21590"/>
                    <a:pt x="11690425" y="6350"/>
                    <a:pt x="11673915" y="0"/>
                  </a:cubicBezTo>
                  <a:lnTo>
                    <a:pt x="11673915" y="1295137"/>
                  </a:lnTo>
                  <a:cubicBezTo>
                    <a:pt x="11673915" y="1325617"/>
                    <a:pt x="11648515" y="1351017"/>
                    <a:pt x="11618035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1705665" cy="1384037"/>
            </a:xfrm>
            <a:custGeom>
              <a:avLst/>
              <a:gdLst/>
              <a:ahLst/>
              <a:cxnLst/>
              <a:rect r="r" b="b" t="t" l="l"/>
              <a:pathLst>
                <a:path h="1384037" w="11705665">
                  <a:moveTo>
                    <a:pt x="43180" y="1384037"/>
                  </a:moveTo>
                  <a:lnTo>
                    <a:pt x="11662485" y="1384037"/>
                  </a:lnTo>
                  <a:cubicBezTo>
                    <a:pt x="11686615" y="1384037"/>
                    <a:pt x="11705665" y="1364987"/>
                    <a:pt x="11705665" y="1340857"/>
                  </a:cubicBezTo>
                  <a:lnTo>
                    <a:pt x="11705665" y="43180"/>
                  </a:lnTo>
                  <a:cubicBezTo>
                    <a:pt x="11705665" y="19050"/>
                    <a:pt x="11686615" y="0"/>
                    <a:pt x="1166248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72975" cy="1452617"/>
            </a:xfrm>
            <a:custGeom>
              <a:avLst/>
              <a:gdLst/>
              <a:ahLst/>
              <a:cxnLst/>
              <a:rect r="r" b="b" t="t" l="l"/>
              <a:pathLst>
                <a:path h="1452617" w="11772975">
                  <a:moveTo>
                    <a:pt x="11729795" y="44450"/>
                  </a:moveTo>
                  <a:cubicBezTo>
                    <a:pt x="11724715" y="19050"/>
                    <a:pt x="11701855" y="0"/>
                    <a:pt x="1167518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11717095" y="1452617"/>
                  </a:lnTo>
                  <a:cubicBezTo>
                    <a:pt x="11747575" y="1452617"/>
                    <a:pt x="11772975" y="1427217"/>
                    <a:pt x="11772975" y="1396737"/>
                  </a:cubicBezTo>
                  <a:lnTo>
                    <a:pt x="11772975" y="99060"/>
                  </a:lnTo>
                  <a:cubicBezTo>
                    <a:pt x="11772975" y="72390"/>
                    <a:pt x="11755195" y="50800"/>
                    <a:pt x="11729795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1675185" y="12700"/>
                  </a:lnTo>
                  <a:cubicBezTo>
                    <a:pt x="11699315" y="12700"/>
                    <a:pt x="11718365" y="31750"/>
                    <a:pt x="11718365" y="55880"/>
                  </a:cubicBezTo>
                  <a:lnTo>
                    <a:pt x="11718365" y="1353557"/>
                  </a:lnTo>
                  <a:cubicBezTo>
                    <a:pt x="11718365" y="1377687"/>
                    <a:pt x="11699315" y="1396737"/>
                    <a:pt x="11675185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11760275" y="1396737"/>
                  </a:moveTo>
                  <a:cubicBezTo>
                    <a:pt x="11760275" y="1420867"/>
                    <a:pt x="11741225" y="1439917"/>
                    <a:pt x="11717095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11675185" y="1409437"/>
                  </a:lnTo>
                  <a:cubicBezTo>
                    <a:pt x="11705665" y="1409437"/>
                    <a:pt x="11731065" y="1384037"/>
                    <a:pt x="11731065" y="1353557"/>
                  </a:cubicBezTo>
                  <a:lnTo>
                    <a:pt x="11731065" y="58420"/>
                  </a:lnTo>
                  <a:cubicBezTo>
                    <a:pt x="11747575" y="64770"/>
                    <a:pt x="11760275" y="80010"/>
                    <a:pt x="11760275" y="99060"/>
                  </a:cubicBezTo>
                  <a:lnTo>
                    <a:pt x="11760275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71865"/>
            <a:ext cx="1019851" cy="857832"/>
          </a:xfrm>
          <a:custGeom>
            <a:avLst/>
            <a:gdLst/>
            <a:ahLst/>
            <a:cxnLst/>
            <a:rect r="r" b="b" t="t" l="l"/>
            <a:pathLst>
              <a:path h="857832" w="1019851">
                <a:moveTo>
                  <a:pt x="0" y="0"/>
                </a:moveTo>
                <a:lnTo>
                  <a:pt x="1019851" y="0"/>
                </a:lnTo>
                <a:lnTo>
                  <a:pt x="1019851" y="857832"/>
                </a:lnTo>
                <a:lnTo>
                  <a:pt x="0" y="85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Freeform 12" id="12">
            <a:hlinkClick r:id="rId7" tooltip="https://www.facebook.com/profile.php?id=61556259493708"/>
          </p:cNvPr>
          <p:cNvSpPr/>
          <p:nvPr/>
        </p:nvSpPr>
        <p:spPr>
          <a:xfrm flipH="false" flipV="false" rot="0">
            <a:off x="9001125" y="6315048"/>
            <a:ext cx="461338" cy="461338"/>
          </a:xfrm>
          <a:custGeom>
            <a:avLst/>
            <a:gdLst/>
            <a:ahLst/>
            <a:cxnLst/>
            <a:rect r="r" b="b" t="t" l="l"/>
            <a:pathLst>
              <a:path h="461338" w="461338">
                <a:moveTo>
                  <a:pt x="0" y="0"/>
                </a:moveTo>
                <a:lnTo>
                  <a:pt x="461338" y="0"/>
                </a:lnTo>
                <a:lnTo>
                  <a:pt x="461338" y="461338"/>
                </a:lnTo>
                <a:lnTo>
                  <a:pt x="0" y="461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hlinkClick r:id="rId10" tooltip="https://easygoplus.com/?fbclid=IwZXh0bgNhZW0CMTAAAR3bxdpyKFFve8TaTHJeetTJZ1Orwh76_f8FeN9Mv_HQ-YExJBRSQA4qxc8_aem_AcR2N8pfdYetGZovug8M0iGM3gSDxhkZx5VqM0vUZtwXiS0Vz_jFQIs9rm2amIecbN_1xXFe87zNNhdbCEppG3ZR"/>
          </p:cNvPr>
          <p:cNvSpPr/>
          <p:nvPr/>
        </p:nvSpPr>
        <p:spPr>
          <a:xfrm flipH="false" flipV="false" rot="0">
            <a:off x="9691964" y="6263912"/>
            <a:ext cx="563610" cy="563610"/>
          </a:xfrm>
          <a:custGeom>
            <a:avLst/>
            <a:gdLst/>
            <a:ahLst/>
            <a:cxnLst/>
            <a:rect r="r" b="b" t="t" l="l"/>
            <a:pathLst>
              <a:path h="563610" w="563610">
                <a:moveTo>
                  <a:pt x="0" y="0"/>
                </a:moveTo>
                <a:lnTo>
                  <a:pt x="563610" y="0"/>
                </a:lnTo>
                <a:lnTo>
                  <a:pt x="563610" y="563610"/>
                </a:lnTo>
                <a:lnTo>
                  <a:pt x="0" y="563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52153" y="5655052"/>
            <a:ext cx="6057273" cy="53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founded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5970" y="3918385"/>
            <a:ext cx="5944593" cy="14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4"/>
              </a:lnSpc>
            </a:pPr>
            <a:r>
              <a:rPr lang="en-US" sz="10400" b="true">
                <a:solidFill>
                  <a:srgbClr val="000000"/>
                </a:solidFill>
                <a:latin typeface="Cairo 2 Semi-Bold"/>
                <a:ea typeface="Cairo 2 Semi-Bold"/>
                <a:cs typeface="Cairo 2 Semi-Bold"/>
                <a:sym typeface="Cairo 2 Semi-Bold"/>
              </a:rPr>
              <a:t>Easy Go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90381" y="5655052"/>
            <a:ext cx="4744675" cy="53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0"/>
              </a:lnSpc>
              <a:spcBef>
                <a:spcPct val="0"/>
              </a:spcBef>
            </a:pPr>
            <a:r>
              <a:rPr lang="en-US" b="true" sz="3164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0381" y="3864251"/>
            <a:ext cx="665043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spc="36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At Easy Go, we are passionate about motorcycles, bikes, and scooters. Our goal has been to provide our customers with a one-stop-shop for all their wheel transportation needs, specially two, three-wheel.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2335" y="1257204"/>
            <a:ext cx="6739920" cy="5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8"/>
              </a:lnSpc>
            </a:pPr>
            <a:r>
              <a:rPr lang="en-US" b="true" sz="3600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Brand Review and Attributes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6825" y="851895"/>
            <a:ext cx="8115300" cy="56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b="true" sz="3600" spc="21">
                <a:solidFill>
                  <a:srgbClr val="191919"/>
                </a:solidFill>
                <a:latin typeface="Cairo 2 Bold"/>
                <a:ea typeface="Cairo 2 Bold"/>
                <a:cs typeface="Cairo 2 Bold"/>
                <a:sym typeface="Cairo 2 Bold"/>
              </a:rPr>
              <a:t>STATISTICS 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933351" y="4772609"/>
            <a:ext cx="5039244" cy="2019797"/>
          </a:xfrm>
          <a:prstGeom prst="rect">
            <a:avLst/>
          </a:prstGeom>
          <a:solidFill>
            <a:srgbClr val="1B1B1B">
              <a:alpha val="3529"/>
            </a:srgbClr>
          </a:solidFill>
          <a:ln w="38100" cap="sq">
            <a:solidFill>
              <a:srgbClr val="1B1B1B">
                <a:alpha val="3529"/>
              </a:srgbClr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86714" y="521385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2"/>
                </a:lnTo>
                <a:lnTo>
                  <a:pt x="0" y="1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86714" y="5526415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2"/>
                </a:lnTo>
                <a:lnTo>
                  <a:pt x="0" y="81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66005" y="5243940"/>
            <a:ext cx="2864506" cy="862293"/>
            <a:chOff x="0" y="0"/>
            <a:chExt cx="3819342" cy="11497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89730"/>
              <a:ext cx="3819342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1800">
                  <a:solidFill>
                    <a:srgbClr val="191919"/>
                  </a:solidFill>
                  <a:latin typeface="Maven Pro"/>
                  <a:ea typeface="Maven Pro"/>
                  <a:cs typeface="Maven Pro"/>
                  <a:sym typeface="Maven Pro"/>
                </a:rPr>
                <a:t>post per day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0.8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5933351" y="189051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12008777" y="189051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6386714" y="233176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3"/>
                </a:lnTo>
                <a:lnTo>
                  <a:pt x="0" y="113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6714" y="3043641"/>
            <a:ext cx="678311" cy="417086"/>
          </a:xfrm>
          <a:custGeom>
            <a:avLst/>
            <a:gdLst/>
            <a:ahLst/>
            <a:cxnLst/>
            <a:rect r="r" b="b" t="t" l="l"/>
            <a:pathLst>
              <a:path h="417086" w="678311">
                <a:moveTo>
                  <a:pt x="0" y="0"/>
                </a:moveTo>
                <a:lnTo>
                  <a:pt x="678311" y="0"/>
                </a:lnTo>
                <a:lnTo>
                  <a:pt x="678311" y="417086"/>
                </a:lnTo>
                <a:lnTo>
                  <a:pt x="0" y="41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181" t="-184975" r="-44604" b="-1229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654726" y="2462731"/>
            <a:ext cx="2864506" cy="875374"/>
            <a:chOff x="0" y="0"/>
            <a:chExt cx="3819342" cy="116716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89730"/>
              <a:ext cx="3819342" cy="477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2"/>
                </a:lnSpc>
              </a:pPr>
              <a:r>
                <a:rPr lang="en-US" sz="1899" b="true">
                  <a:solidFill>
                    <a:srgbClr val="191919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Engagement percentage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20%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462140" y="233176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3"/>
                </a:lnTo>
                <a:lnTo>
                  <a:pt x="0" y="113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60000">
            <a:off x="13725763" y="2972243"/>
            <a:ext cx="2864506" cy="35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180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post per week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33687" y="2450252"/>
            <a:ext cx="286450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609966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5.6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722902" y="1755252"/>
            <a:ext cx="3027456" cy="2290331"/>
          </a:xfrm>
          <a:prstGeom prst="rect">
            <a:avLst/>
          </a:prstGeom>
          <a:solidFill>
            <a:srgbClr val="62A25D"/>
          </a:solidFill>
        </p:spPr>
      </p:sp>
      <p:grpSp>
        <p:nvGrpSpPr>
          <p:cNvPr name="Group 20" id="20"/>
          <p:cNvGrpSpPr/>
          <p:nvPr/>
        </p:nvGrpSpPr>
        <p:grpSpPr>
          <a:xfrm rot="0">
            <a:off x="2240733" y="2458366"/>
            <a:ext cx="1991794" cy="1063698"/>
            <a:chOff x="0" y="0"/>
            <a:chExt cx="2655725" cy="141826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826443"/>
              <a:ext cx="2655725" cy="591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5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Followers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26557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5.8k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1722902" y="4273475"/>
            <a:ext cx="3027456" cy="2290331"/>
          </a:xfrm>
          <a:prstGeom prst="rect">
            <a:avLst/>
          </a:prstGeom>
          <a:solidFill>
            <a:srgbClr val="43A574"/>
          </a:solidFill>
        </p:spPr>
      </p:sp>
      <p:grpSp>
        <p:nvGrpSpPr>
          <p:cNvPr name="Group 24" id="24"/>
          <p:cNvGrpSpPr/>
          <p:nvPr/>
        </p:nvGrpSpPr>
        <p:grpSpPr>
          <a:xfrm rot="0">
            <a:off x="2240733" y="4882029"/>
            <a:ext cx="1991794" cy="1073222"/>
            <a:chOff x="0" y="0"/>
            <a:chExt cx="2655725" cy="143096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816918"/>
              <a:ext cx="2655725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Admins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26557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 person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rot="0">
            <a:off x="1722902" y="6792406"/>
            <a:ext cx="3027456" cy="2290331"/>
          </a:xfrm>
          <a:prstGeom prst="rect">
            <a:avLst/>
          </a:prstGeom>
          <a:solidFill>
            <a:srgbClr val="40513B"/>
          </a:solidFill>
        </p:spPr>
      </p:sp>
      <p:grpSp>
        <p:nvGrpSpPr>
          <p:cNvPr name="Group 28" id="28"/>
          <p:cNvGrpSpPr/>
          <p:nvPr/>
        </p:nvGrpSpPr>
        <p:grpSpPr>
          <a:xfrm rot="0">
            <a:off x="2074728" y="7400960"/>
            <a:ext cx="2323804" cy="1073222"/>
            <a:chOff x="0" y="0"/>
            <a:chExt cx="3098405" cy="143096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816918"/>
              <a:ext cx="3098405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ads value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309840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54k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rot="0">
            <a:off x="12008777" y="477260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Freeform 32" id="32"/>
          <p:cNvSpPr/>
          <p:nvPr/>
        </p:nvSpPr>
        <p:spPr>
          <a:xfrm flipH="false" flipV="false" rot="0">
            <a:off x="12462140" y="521385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2"/>
                </a:lnTo>
                <a:lnTo>
                  <a:pt x="0" y="1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462140" y="5526415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2"/>
                </a:lnTo>
                <a:lnTo>
                  <a:pt x="0" y="81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3941431" y="5243940"/>
            <a:ext cx="2864506" cy="862293"/>
            <a:chOff x="0" y="0"/>
            <a:chExt cx="3819342" cy="114972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689730"/>
              <a:ext cx="3819342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1800">
                  <a:solidFill>
                    <a:srgbClr val="191919"/>
                  </a:solidFill>
                  <a:latin typeface="Maven Pro"/>
                  <a:ea typeface="Maven Pro"/>
                  <a:cs typeface="Maven Pro"/>
                  <a:sym typeface="Maven Pro"/>
                </a:rPr>
                <a:t>frequency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0.79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2462140" y="2685420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1"/>
                </a:lnTo>
                <a:lnTo>
                  <a:pt x="0" y="816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sp>
        <p:nvSpPr>
          <p:cNvPr name="AutoShape 38" id="38"/>
          <p:cNvSpPr/>
          <p:nvPr/>
        </p:nvSpPr>
        <p:spPr>
          <a:xfrm rot="0">
            <a:off x="6942581" y="7062939"/>
            <a:ext cx="8615895" cy="2019797"/>
          </a:xfrm>
          <a:prstGeom prst="rect">
            <a:avLst/>
          </a:prstGeom>
          <a:solidFill>
            <a:srgbClr val="1B1B1B">
              <a:alpha val="3529"/>
            </a:srgbClr>
          </a:solidFill>
          <a:ln w="38100" cap="sq">
            <a:solidFill>
              <a:srgbClr val="1B1B1B">
                <a:alpha val="3529"/>
              </a:srgbClr>
            </a:solidFill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8651461" y="7386419"/>
            <a:ext cx="812637" cy="1372839"/>
          </a:xfrm>
          <a:custGeom>
            <a:avLst/>
            <a:gdLst/>
            <a:ahLst/>
            <a:cxnLst/>
            <a:rect r="r" b="b" t="t" l="l"/>
            <a:pathLst>
              <a:path h="1372839" w="812637">
                <a:moveTo>
                  <a:pt x="0" y="0"/>
                </a:moveTo>
                <a:lnTo>
                  <a:pt x="812637" y="0"/>
                </a:lnTo>
                <a:lnTo>
                  <a:pt x="812637" y="1372838"/>
                </a:lnTo>
                <a:lnTo>
                  <a:pt x="0" y="137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59999">
            <a:off x="9928363" y="8175982"/>
            <a:ext cx="3788602" cy="46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38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post Interaction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38919" y="7493119"/>
            <a:ext cx="3788602" cy="61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b="true" sz="3967">
                <a:solidFill>
                  <a:srgbClr val="609966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0.26%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8651461" y="8248173"/>
            <a:ext cx="831182" cy="511084"/>
          </a:xfrm>
          <a:custGeom>
            <a:avLst/>
            <a:gdLst/>
            <a:ahLst/>
            <a:cxnLst/>
            <a:rect r="r" b="b" t="t" l="l"/>
            <a:pathLst>
              <a:path h="511084" w="831182">
                <a:moveTo>
                  <a:pt x="0" y="0"/>
                </a:moveTo>
                <a:lnTo>
                  <a:pt x="831181" y="0"/>
                </a:lnTo>
                <a:lnTo>
                  <a:pt x="831181" y="511084"/>
                </a:lnTo>
                <a:lnTo>
                  <a:pt x="0" y="511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181" t="-184975" r="-44604" b="-1229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7275" y="2039537"/>
            <a:ext cx="16230600" cy="7228288"/>
            <a:chOff x="0" y="0"/>
            <a:chExt cx="26225716" cy="1167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7150" y="58420"/>
              <a:ext cx="26155867" cy="11608486"/>
            </a:xfrm>
            <a:custGeom>
              <a:avLst/>
              <a:gdLst/>
              <a:ahLst/>
              <a:cxnLst/>
              <a:rect r="r" b="b" t="t" l="l"/>
              <a:pathLst>
                <a:path h="11608486" w="26155867">
                  <a:moveTo>
                    <a:pt x="26070775" y="11578006"/>
                  </a:moveTo>
                  <a:lnTo>
                    <a:pt x="0" y="11578006"/>
                  </a:lnTo>
                  <a:cubicBezTo>
                    <a:pt x="5080" y="11595786"/>
                    <a:pt x="21590" y="11608486"/>
                    <a:pt x="40640" y="11608486"/>
                  </a:cubicBezTo>
                  <a:lnTo>
                    <a:pt x="26112685" y="11608486"/>
                  </a:lnTo>
                  <a:cubicBezTo>
                    <a:pt x="26136817" y="11608486"/>
                    <a:pt x="26155867" y="11589436"/>
                    <a:pt x="26155867" y="11565306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1522126"/>
                  </a:lnTo>
                  <a:cubicBezTo>
                    <a:pt x="26126656" y="11552606"/>
                    <a:pt x="26101256" y="11578006"/>
                    <a:pt x="26070775" y="11578006"/>
                  </a:cubicBezTo>
                  <a:close/>
                </a:path>
              </a:pathLst>
            </a:custGeom>
            <a:solidFill>
              <a:srgbClr val="9DC08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6158406" cy="11611026"/>
            </a:xfrm>
            <a:custGeom>
              <a:avLst/>
              <a:gdLst/>
              <a:ahLst/>
              <a:cxnLst/>
              <a:rect r="r" b="b" t="t" l="l"/>
              <a:pathLst>
                <a:path h="11611026" w="26158406">
                  <a:moveTo>
                    <a:pt x="43180" y="11611026"/>
                  </a:moveTo>
                  <a:lnTo>
                    <a:pt x="26115225" y="11611026"/>
                  </a:lnTo>
                  <a:cubicBezTo>
                    <a:pt x="26139356" y="11611026"/>
                    <a:pt x="26158406" y="11591976"/>
                    <a:pt x="26158406" y="11567846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1567846"/>
                  </a:lnTo>
                  <a:cubicBezTo>
                    <a:pt x="0" y="11591976"/>
                    <a:pt x="19050" y="11611026"/>
                    <a:pt x="43180" y="11611026"/>
                  </a:cubicBezTo>
                  <a:close/>
                </a:path>
              </a:pathLst>
            </a:custGeom>
            <a:solidFill>
              <a:srgbClr val="9DC08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5717" cy="11679606"/>
            </a:xfrm>
            <a:custGeom>
              <a:avLst/>
              <a:gdLst/>
              <a:ahLst/>
              <a:cxnLst/>
              <a:rect r="r" b="b" t="t" l="l"/>
              <a:pathLst>
                <a:path h="11679606" w="26225717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1580546"/>
                  </a:lnTo>
                  <a:cubicBezTo>
                    <a:pt x="0" y="11607216"/>
                    <a:pt x="17780" y="11628806"/>
                    <a:pt x="43180" y="11635156"/>
                  </a:cubicBezTo>
                  <a:cubicBezTo>
                    <a:pt x="48260" y="11660556"/>
                    <a:pt x="71120" y="11679606"/>
                    <a:pt x="97790" y="11679606"/>
                  </a:cubicBezTo>
                  <a:lnTo>
                    <a:pt x="26169835" y="11679606"/>
                  </a:lnTo>
                  <a:cubicBezTo>
                    <a:pt x="26200317" y="11679606"/>
                    <a:pt x="26225717" y="11654206"/>
                    <a:pt x="26225717" y="11623726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1580546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1580546"/>
                  </a:lnTo>
                  <a:cubicBezTo>
                    <a:pt x="26171106" y="11604676"/>
                    <a:pt x="26152056" y="11623726"/>
                    <a:pt x="26127925" y="11623726"/>
                  </a:cubicBezTo>
                  <a:lnTo>
                    <a:pt x="55880" y="11623726"/>
                  </a:lnTo>
                  <a:cubicBezTo>
                    <a:pt x="31750" y="11623726"/>
                    <a:pt x="12700" y="11604676"/>
                    <a:pt x="12700" y="11580546"/>
                  </a:cubicBezTo>
                  <a:close/>
                  <a:moveTo>
                    <a:pt x="26213017" y="11623726"/>
                  </a:moveTo>
                  <a:cubicBezTo>
                    <a:pt x="26213017" y="11647856"/>
                    <a:pt x="26193967" y="11666906"/>
                    <a:pt x="26169835" y="11666906"/>
                  </a:cubicBezTo>
                  <a:lnTo>
                    <a:pt x="97790" y="11666906"/>
                  </a:lnTo>
                  <a:cubicBezTo>
                    <a:pt x="78740" y="11666906"/>
                    <a:pt x="62230" y="11654206"/>
                    <a:pt x="57150" y="11636426"/>
                  </a:cubicBezTo>
                  <a:lnTo>
                    <a:pt x="26127925" y="11636426"/>
                  </a:lnTo>
                  <a:cubicBezTo>
                    <a:pt x="26158406" y="11636426"/>
                    <a:pt x="26183806" y="11611026"/>
                    <a:pt x="26183806" y="11580546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162372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38625" y="4366616"/>
            <a:ext cx="5579099" cy="1115820"/>
          </a:xfrm>
          <a:custGeom>
            <a:avLst/>
            <a:gdLst/>
            <a:ahLst/>
            <a:cxnLst/>
            <a:rect r="r" b="b" t="t" l="l"/>
            <a:pathLst>
              <a:path h="1115820" w="5579099">
                <a:moveTo>
                  <a:pt x="0" y="0"/>
                </a:moveTo>
                <a:lnTo>
                  <a:pt x="5579099" y="0"/>
                </a:lnTo>
                <a:lnTo>
                  <a:pt x="5579099" y="1115820"/>
                </a:lnTo>
                <a:lnTo>
                  <a:pt x="0" y="1115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8115300" cy="1001312"/>
            <a:chOff x="0" y="0"/>
            <a:chExt cx="11772975" cy="1452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7150" y="58420"/>
              <a:ext cx="11703125" cy="1381497"/>
            </a:xfrm>
            <a:custGeom>
              <a:avLst/>
              <a:gdLst/>
              <a:ahLst/>
              <a:cxnLst/>
              <a:rect r="r" b="b" t="t" l="l"/>
              <a:pathLst>
                <a:path h="1381497" w="11703125">
                  <a:moveTo>
                    <a:pt x="11618035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11659945" y="1381497"/>
                  </a:lnTo>
                  <a:cubicBezTo>
                    <a:pt x="11684075" y="1381497"/>
                    <a:pt x="11703125" y="1362447"/>
                    <a:pt x="11703125" y="1338317"/>
                  </a:cubicBezTo>
                  <a:lnTo>
                    <a:pt x="11703125" y="40640"/>
                  </a:lnTo>
                  <a:cubicBezTo>
                    <a:pt x="11703125" y="21590"/>
                    <a:pt x="11690425" y="6350"/>
                    <a:pt x="11673915" y="0"/>
                  </a:cubicBezTo>
                  <a:lnTo>
                    <a:pt x="11673915" y="1295137"/>
                  </a:lnTo>
                  <a:cubicBezTo>
                    <a:pt x="11673915" y="1325617"/>
                    <a:pt x="11648515" y="1351017"/>
                    <a:pt x="11618035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1705665" cy="1384037"/>
            </a:xfrm>
            <a:custGeom>
              <a:avLst/>
              <a:gdLst/>
              <a:ahLst/>
              <a:cxnLst/>
              <a:rect r="r" b="b" t="t" l="l"/>
              <a:pathLst>
                <a:path h="1384037" w="11705665">
                  <a:moveTo>
                    <a:pt x="43180" y="1384037"/>
                  </a:moveTo>
                  <a:lnTo>
                    <a:pt x="11662485" y="1384037"/>
                  </a:lnTo>
                  <a:cubicBezTo>
                    <a:pt x="11686615" y="1384037"/>
                    <a:pt x="11705665" y="1364987"/>
                    <a:pt x="11705665" y="1340857"/>
                  </a:cubicBezTo>
                  <a:lnTo>
                    <a:pt x="11705665" y="43180"/>
                  </a:lnTo>
                  <a:cubicBezTo>
                    <a:pt x="11705665" y="19050"/>
                    <a:pt x="11686615" y="0"/>
                    <a:pt x="1166248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72975" cy="1452617"/>
            </a:xfrm>
            <a:custGeom>
              <a:avLst/>
              <a:gdLst/>
              <a:ahLst/>
              <a:cxnLst/>
              <a:rect r="r" b="b" t="t" l="l"/>
              <a:pathLst>
                <a:path h="1452617" w="11772975">
                  <a:moveTo>
                    <a:pt x="11729795" y="44450"/>
                  </a:moveTo>
                  <a:cubicBezTo>
                    <a:pt x="11724715" y="19050"/>
                    <a:pt x="11701855" y="0"/>
                    <a:pt x="1167518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11717095" y="1452617"/>
                  </a:lnTo>
                  <a:cubicBezTo>
                    <a:pt x="11747575" y="1452617"/>
                    <a:pt x="11772975" y="1427217"/>
                    <a:pt x="11772975" y="1396737"/>
                  </a:cubicBezTo>
                  <a:lnTo>
                    <a:pt x="11772975" y="99060"/>
                  </a:lnTo>
                  <a:cubicBezTo>
                    <a:pt x="11772975" y="72390"/>
                    <a:pt x="11755195" y="50800"/>
                    <a:pt x="11729795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1675185" y="12700"/>
                  </a:lnTo>
                  <a:cubicBezTo>
                    <a:pt x="11699315" y="12700"/>
                    <a:pt x="11718365" y="31750"/>
                    <a:pt x="11718365" y="55880"/>
                  </a:cubicBezTo>
                  <a:lnTo>
                    <a:pt x="11718365" y="1353557"/>
                  </a:lnTo>
                  <a:cubicBezTo>
                    <a:pt x="11718365" y="1377687"/>
                    <a:pt x="11699315" y="1396737"/>
                    <a:pt x="11675185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11760275" y="1396737"/>
                  </a:moveTo>
                  <a:cubicBezTo>
                    <a:pt x="11760275" y="1420867"/>
                    <a:pt x="11741225" y="1439917"/>
                    <a:pt x="11717095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11675185" y="1409437"/>
                  </a:lnTo>
                  <a:cubicBezTo>
                    <a:pt x="11705665" y="1409437"/>
                    <a:pt x="11731065" y="1384037"/>
                    <a:pt x="11731065" y="1353557"/>
                  </a:cubicBezTo>
                  <a:lnTo>
                    <a:pt x="11731065" y="58420"/>
                  </a:lnTo>
                  <a:cubicBezTo>
                    <a:pt x="11747575" y="64770"/>
                    <a:pt x="11760275" y="80010"/>
                    <a:pt x="11760275" y="99060"/>
                  </a:cubicBezTo>
                  <a:lnTo>
                    <a:pt x="11760275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71865"/>
            <a:ext cx="1019851" cy="857832"/>
          </a:xfrm>
          <a:custGeom>
            <a:avLst/>
            <a:gdLst/>
            <a:ahLst/>
            <a:cxnLst/>
            <a:rect r="r" b="b" t="t" l="l"/>
            <a:pathLst>
              <a:path h="857832" w="1019851">
                <a:moveTo>
                  <a:pt x="0" y="0"/>
                </a:moveTo>
                <a:lnTo>
                  <a:pt x="1019851" y="0"/>
                </a:lnTo>
                <a:lnTo>
                  <a:pt x="1019851" y="857832"/>
                </a:lnTo>
                <a:lnTo>
                  <a:pt x="0" y="85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Freeform 12" id="12">
            <a:hlinkClick r:id="rId7" tooltip="https://www.facebook.com/profile.php?id=61556259493708"/>
          </p:cNvPr>
          <p:cNvSpPr/>
          <p:nvPr/>
        </p:nvSpPr>
        <p:spPr>
          <a:xfrm flipH="false" flipV="false" rot="0">
            <a:off x="9001125" y="6315048"/>
            <a:ext cx="461338" cy="461338"/>
          </a:xfrm>
          <a:custGeom>
            <a:avLst/>
            <a:gdLst/>
            <a:ahLst/>
            <a:cxnLst/>
            <a:rect r="r" b="b" t="t" l="l"/>
            <a:pathLst>
              <a:path h="461338" w="461338">
                <a:moveTo>
                  <a:pt x="0" y="0"/>
                </a:moveTo>
                <a:lnTo>
                  <a:pt x="461338" y="0"/>
                </a:lnTo>
                <a:lnTo>
                  <a:pt x="461338" y="461338"/>
                </a:lnTo>
                <a:lnTo>
                  <a:pt x="0" y="461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hlinkClick r:id="rId10" tooltip="https://easygoplus.com/?fbclid=IwZXh0bgNhZW0CMTAAAR3bxdpyKFFve8TaTHJeetTJZ1Orwh76_f8FeN9Mv_HQ-YExJBRSQA4qxc8_aem_AcR2N8pfdYetGZovug8M0iGM3gSDxhkZx5VqM0vUZtwXiS0Vz_jFQIs9rm2amIecbN_1xXFe87zNNhdbCEppG3ZR"/>
          </p:cNvPr>
          <p:cNvSpPr/>
          <p:nvPr/>
        </p:nvSpPr>
        <p:spPr>
          <a:xfrm flipH="false" flipV="false" rot="0">
            <a:off x="9691964" y="6263912"/>
            <a:ext cx="563610" cy="563610"/>
          </a:xfrm>
          <a:custGeom>
            <a:avLst/>
            <a:gdLst/>
            <a:ahLst/>
            <a:cxnLst/>
            <a:rect r="r" b="b" t="t" l="l"/>
            <a:pathLst>
              <a:path h="563610" w="563610">
                <a:moveTo>
                  <a:pt x="0" y="0"/>
                </a:moveTo>
                <a:lnTo>
                  <a:pt x="563610" y="0"/>
                </a:lnTo>
                <a:lnTo>
                  <a:pt x="563610" y="563610"/>
                </a:lnTo>
                <a:lnTo>
                  <a:pt x="0" y="563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52153" y="5655052"/>
            <a:ext cx="605727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founded 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6331" y="4229459"/>
            <a:ext cx="5303687" cy="106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8140"/>
              </a:lnSpc>
            </a:pPr>
            <a:r>
              <a:rPr lang="ar-EG" b="true" sz="7680">
                <a:solidFill>
                  <a:srgbClr val="000000"/>
                </a:solidFill>
                <a:latin typeface="Cairo 2 Semi-Bold"/>
                <a:ea typeface="Cairo 2 Semi-Bold"/>
                <a:cs typeface="Cairo 2 Semi-Bold"/>
                <a:sym typeface="Cairo 2 Semi-Bold"/>
                <a:rtl val="true"/>
              </a:rPr>
              <a:t>دوس كهرباء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90381" y="5655052"/>
            <a:ext cx="4744675" cy="53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0"/>
              </a:lnSpc>
              <a:spcBef>
                <a:spcPct val="0"/>
              </a:spcBef>
            </a:pPr>
            <a:r>
              <a:rPr lang="en-US" b="true" sz="3164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0381" y="3864251"/>
            <a:ext cx="6650433" cy="136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spc="36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At </a:t>
            </a:r>
            <a:r>
              <a:rPr lang="ar-EG" sz="1800" spc="36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  <a:rtl val="true"/>
              </a:rPr>
              <a:t>دوس كهرباء</a:t>
            </a:r>
            <a:r>
              <a:rPr lang="en-US" sz="1800" spc="36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 , we are passionate about motorcycles, bikes, and scooters. Our goal has been to provide our customers with a one-stop-shop for all their wheel transportation needs, specially two, three-wheel.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2335" y="1257204"/>
            <a:ext cx="6739920" cy="5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8"/>
              </a:lnSpc>
            </a:pPr>
            <a:r>
              <a:rPr lang="en-US" b="true" sz="3600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Brand Review and Attributes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86350" y="851895"/>
            <a:ext cx="8115300" cy="56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b="true" sz="3600" spc="21">
                <a:solidFill>
                  <a:srgbClr val="191919"/>
                </a:solidFill>
                <a:latin typeface="Cairo 2 Bold"/>
                <a:ea typeface="Cairo 2 Bold"/>
                <a:cs typeface="Cairo 2 Bold"/>
                <a:sym typeface="Cairo 2 Bold"/>
              </a:rPr>
              <a:t>STATISTICS 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933351" y="4772609"/>
            <a:ext cx="5039244" cy="2019797"/>
          </a:xfrm>
          <a:prstGeom prst="rect">
            <a:avLst/>
          </a:prstGeom>
          <a:solidFill>
            <a:srgbClr val="1B1B1B">
              <a:alpha val="3529"/>
            </a:srgbClr>
          </a:solidFill>
          <a:ln w="38100" cap="sq">
            <a:solidFill>
              <a:srgbClr val="1B1B1B">
                <a:alpha val="3529"/>
              </a:srgbClr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86714" y="521385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2"/>
                </a:lnTo>
                <a:lnTo>
                  <a:pt x="0" y="1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86714" y="5526415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2"/>
                </a:lnTo>
                <a:lnTo>
                  <a:pt x="0" y="81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66005" y="5243940"/>
            <a:ext cx="2864506" cy="862293"/>
            <a:chOff x="0" y="0"/>
            <a:chExt cx="3819342" cy="11497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89730"/>
              <a:ext cx="3819342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1800">
                  <a:solidFill>
                    <a:srgbClr val="191919"/>
                  </a:solidFill>
                  <a:latin typeface="Maven Pro"/>
                  <a:ea typeface="Maven Pro"/>
                  <a:cs typeface="Maven Pro"/>
                  <a:sym typeface="Maven Pro"/>
                </a:rPr>
                <a:t>post per day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.07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5933351" y="189051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12008777" y="189051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6386714" y="233176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3"/>
                </a:lnTo>
                <a:lnTo>
                  <a:pt x="0" y="113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6714" y="3043641"/>
            <a:ext cx="678311" cy="417086"/>
          </a:xfrm>
          <a:custGeom>
            <a:avLst/>
            <a:gdLst/>
            <a:ahLst/>
            <a:cxnLst/>
            <a:rect r="r" b="b" t="t" l="l"/>
            <a:pathLst>
              <a:path h="417086" w="678311">
                <a:moveTo>
                  <a:pt x="0" y="0"/>
                </a:moveTo>
                <a:lnTo>
                  <a:pt x="678311" y="0"/>
                </a:lnTo>
                <a:lnTo>
                  <a:pt x="678311" y="417086"/>
                </a:lnTo>
                <a:lnTo>
                  <a:pt x="0" y="41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181" t="-184975" r="-44604" b="-1229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654726" y="2462731"/>
            <a:ext cx="2864506" cy="875374"/>
            <a:chOff x="0" y="0"/>
            <a:chExt cx="3819342" cy="116716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89730"/>
              <a:ext cx="3819342" cy="477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2"/>
                </a:lnSpc>
              </a:pPr>
              <a:r>
                <a:rPr lang="en-US" sz="1899" b="true">
                  <a:solidFill>
                    <a:srgbClr val="191919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Engagement percentage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11%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462140" y="233176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3"/>
                </a:lnTo>
                <a:lnTo>
                  <a:pt x="0" y="113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60000">
            <a:off x="13725763" y="2972243"/>
            <a:ext cx="2864506" cy="35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180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post per week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33687" y="2469302"/>
            <a:ext cx="286450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609966"/>
                </a:solidFill>
                <a:latin typeface="Cairo 2 Bold"/>
                <a:ea typeface="Cairo 2 Bold"/>
                <a:cs typeface="Cairo 2 Bold"/>
                <a:sym typeface="Cairo 2 Bold"/>
              </a:rPr>
              <a:t>0.49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722902" y="1755252"/>
            <a:ext cx="3027456" cy="2290331"/>
          </a:xfrm>
          <a:prstGeom prst="rect">
            <a:avLst/>
          </a:prstGeom>
          <a:solidFill>
            <a:srgbClr val="62A25D"/>
          </a:solidFill>
        </p:spPr>
      </p:sp>
      <p:grpSp>
        <p:nvGrpSpPr>
          <p:cNvPr name="Group 20" id="20"/>
          <p:cNvGrpSpPr/>
          <p:nvPr/>
        </p:nvGrpSpPr>
        <p:grpSpPr>
          <a:xfrm rot="0">
            <a:off x="2240733" y="2458366"/>
            <a:ext cx="1991794" cy="1063698"/>
            <a:chOff x="0" y="0"/>
            <a:chExt cx="2655725" cy="141826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826443"/>
              <a:ext cx="2655725" cy="591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5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Followers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26557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1.8k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1722902" y="4273475"/>
            <a:ext cx="3027456" cy="2290331"/>
          </a:xfrm>
          <a:prstGeom prst="rect">
            <a:avLst/>
          </a:prstGeom>
          <a:solidFill>
            <a:srgbClr val="43A574"/>
          </a:solidFill>
        </p:spPr>
      </p:sp>
      <p:grpSp>
        <p:nvGrpSpPr>
          <p:cNvPr name="Group 24" id="24"/>
          <p:cNvGrpSpPr/>
          <p:nvPr/>
        </p:nvGrpSpPr>
        <p:grpSpPr>
          <a:xfrm rot="0">
            <a:off x="2240733" y="4882029"/>
            <a:ext cx="1991794" cy="1073222"/>
            <a:chOff x="0" y="0"/>
            <a:chExt cx="2655725" cy="143096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816918"/>
              <a:ext cx="2655725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Admins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26557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 person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rot="0">
            <a:off x="1722902" y="6792406"/>
            <a:ext cx="3027456" cy="2290331"/>
          </a:xfrm>
          <a:prstGeom prst="rect">
            <a:avLst/>
          </a:prstGeom>
          <a:solidFill>
            <a:srgbClr val="40513B"/>
          </a:solidFill>
        </p:spPr>
      </p:sp>
      <p:grpSp>
        <p:nvGrpSpPr>
          <p:cNvPr name="Group 28" id="28"/>
          <p:cNvGrpSpPr/>
          <p:nvPr/>
        </p:nvGrpSpPr>
        <p:grpSpPr>
          <a:xfrm rot="0">
            <a:off x="2074728" y="7400960"/>
            <a:ext cx="2323804" cy="1073222"/>
            <a:chOff x="0" y="0"/>
            <a:chExt cx="3098405" cy="143096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816918"/>
              <a:ext cx="3098405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ads value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309840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13k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rot="0">
            <a:off x="12008777" y="477260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Freeform 32" id="32"/>
          <p:cNvSpPr/>
          <p:nvPr/>
        </p:nvSpPr>
        <p:spPr>
          <a:xfrm flipH="false" flipV="false" rot="0">
            <a:off x="12462140" y="521385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2"/>
                </a:lnTo>
                <a:lnTo>
                  <a:pt x="0" y="1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462140" y="5526415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2"/>
                </a:lnTo>
                <a:lnTo>
                  <a:pt x="0" y="81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3941431" y="5243940"/>
            <a:ext cx="2864506" cy="862293"/>
            <a:chOff x="0" y="0"/>
            <a:chExt cx="3819342" cy="114972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699255"/>
              <a:ext cx="3819342" cy="450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1800">
                  <a:solidFill>
                    <a:srgbClr val="191919"/>
                  </a:solidFill>
                  <a:latin typeface="Cairo 2"/>
                  <a:ea typeface="Cairo 2"/>
                  <a:cs typeface="Cairo 2"/>
                  <a:sym typeface="Cairo 2"/>
                </a:rPr>
                <a:t>frequency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0"/>
              <a:ext cx="3819342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0.071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2462140" y="2685420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1"/>
                </a:lnTo>
                <a:lnTo>
                  <a:pt x="0" y="816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sp>
        <p:nvSpPr>
          <p:cNvPr name="AutoShape 38" id="38"/>
          <p:cNvSpPr/>
          <p:nvPr/>
        </p:nvSpPr>
        <p:spPr>
          <a:xfrm rot="0">
            <a:off x="6942581" y="7062939"/>
            <a:ext cx="8615895" cy="2019797"/>
          </a:xfrm>
          <a:prstGeom prst="rect">
            <a:avLst/>
          </a:prstGeom>
          <a:solidFill>
            <a:srgbClr val="1B1B1B">
              <a:alpha val="3529"/>
            </a:srgbClr>
          </a:solidFill>
          <a:ln w="38100" cap="sq">
            <a:solidFill>
              <a:srgbClr val="1B1B1B">
                <a:alpha val="3529"/>
              </a:srgbClr>
            </a:solidFill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8651461" y="7386419"/>
            <a:ext cx="812637" cy="1372839"/>
          </a:xfrm>
          <a:custGeom>
            <a:avLst/>
            <a:gdLst/>
            <a:ahLst/>
            <a:cxnLst/>
            <a:rect r="r" b="b" t="t" l="l"/>
            <a:pathLst>
              <a:path h="1372839" w="812637">
                <a:moveTo>
                  <a:pt x="0" y="0"/>
                </a:moveTo>
                <a:lnTo>
                  <a:pt x="812637" y="0"/>
                </a:lnTo>
                <a:lnTo>
                  <a:pt x="812637" y="1372838"/>
                </a:lnTo>
                <a:lnTo>
                  <a:pt x="0" y="137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59999">
            <a:off x="9928363" y="8175982"/>
            <a:ext cx="3788602" cy="46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38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post Interaction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38919" y="7504953"/>
            <a:ext cx="378860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b="true" sz="3967">
                <a:solidFill>
                  <a:srgbClr val="609966"/>
                </a:solidFill>
                <a:latin typeface="Cairo 2 Bold"/>
                <a:ea typeface="Cairo 2 Bold"/>
                <a:cs typeface="Cairo 2 Bold"/>
                <a:sym typeface="Cairo 2 Bold"/>
              </a:rPr>
              <a:t>1.5%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8651461" y="8248173"/>
            <a:ext cx="831182" cy="511084"/>
          </a:xfrm>
          <a:custGeom>
            <a:avLst/>
            <a:gdLst/>
            <a:ahLst/>
            <a:cxnLst/>
            <a:rect r="r" b="b" t="t" l="l"/>
            <a:pathLst>
              <a:path h="511084" w="831182">
                <a:moveTo>
                  <a:pt x="0" y="0"/>
                </a:moveTo>
                <a:lnTo>
                  <a:pt x="831181" y="0"/>
                </a:lnTo>
                <a:lnTo>
                  <a:pt x="831181" y="511084"/>
                </a:lnTo>
                <a:lnTo>
                  <a:pt x="0" y="511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181" t="-184975" r="-44604" b="-1229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30012"/>
            <a:ext cx="16230600" cy="7228288"/>
            <a:chOff x="0" y="0"/>
            <a:chExt cx="26225716" cy="1167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7150" y="58420"/>
              <a:ext cx="26155867" cy="11608486"/>
            </a:xfrm>
            <a:custGeom>
              <a:avLst/>
              <a:gdLst/>
              <a:ahLst/>
              <a:cxnLst/>
              <a:rect r="r" b="b" t="t" l="l"/>
              <a:pathLst>
                <a:path h="11608486" w="26155867">
                  <a:moveTo>
                    <a:pt x="26070775" y="11578006"/>
                  </a:moveTo>
                  <a:lnTo>
                    <a:pt x="0" y="11578006"/>
                  </a:lnTo>
                  <a:cubicBezTo>
                    <a:pt x="5080" y="11595786"/>
                    <a:pt x="21590" y="11608486"/>
                    <a:pt x="40640" y="11608486"/>
                  </a:cubicBezTo>
                  <a:lnTo>
                    <a:pt x="26112685" y="11608486"/>
                  </a:lnTo>
                  <a:cubicBezTo>
                    <a:pt x="26136817" y="11608486"/>
                    <a:pt x="26155867" y="11589436"/>
                    <a:pt x="26155867" y="11565306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1522126"/>
                  </a:lnTo>
                  <a:cubicBezTo>
                    <a:pt x="26126656" y="11552606"/>
                    <a:pt x="26101256" y="11578006"/>
                    <a:pt x="26070775" y="11578006"/>
                  </a:cubicBezTo>
                  <a:close/>
                </a:path>
              </a:pathLst>
            </a:custGeom>
            <a:solidFill>
              <a:srgbClr val="9DC08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6158406" cy="11611026"/>
            </a:xfrm>
            <a:custGeom>
              <a:avLst/>
              <a:gdLst/>
              <a:ahLst/>
              <a:cxnLst/>
              <a:rect r="r" b="b" t="t" l="l"/>
              <a:pathLst>
                <a:path h="11611026" w="26158406">
                  <a:moveTo>
                    <a:pt x="43180" y="11611026"/>
                  </a:moveTo>
                  <a:lnTo>
                    <a:pt x="26115225" y="11611026"/>
                  </a:lnTo>
                  <a:cubicBezTo>
                    <a:pt x="26139356" y="11611026"/>
                    <a:pt x="26158406" y="11591976"/>
                    <a:pt x="26158406" y="11567846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1567846"/>
                  </a:lnTo>
                  <a:cubicBezTo>
                    <a:pt x="0" y="11591976"/>
                    <a:pt x="19050" y="11611026"/>
                    <a:pt x="43180" y="11611026"/>
                  </a:cubicBezTo>
                  <a:close/>
                </a:path>
              </a:pathLst>
            </a:custGeom>
            <a:solidFill>
              <a:srgbClr val="9DC08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5717" cy="11679606"/>
            </a:xfrm>
            <a:custGeom>
              <a:avLst/>
              <a:gdLst/>
              <a:ahLst/>
              <a:cxnLst/>
              <a:rect r="r" b="b" t="t" l="l"/>
              <a:pathLst>
                <a:path h="11679606" w="26225717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1580546"/>
                  </a:lnTo>
                  <a:cubicBezTo>
                    <a:pt x="0" y="11607216"/>
                    <a:pt x="17780" y="11628806"/>
                    <a:pt x="43180" y="11635156"/>
                  </a:cubicBezTo>
                  <a:cubicBezTo>
                    <a:pt x="48260" y="11660556"/>
                    <a:pt x="71120" y="11679606"/>
                    <a:pt x="97790" y="11679606"/>
                  </a:cubicBezTo>
                  <a:lnTo>
                    <a:pt x="26169835" y="11679606"/>
                  </a:lnTo>
                  <a:cubicBezTo>
                    <a:pt x="26200317" y="11679606"/>
                    <a:pt x="26225717" y="11654206"/>
                    <a:pt x="26225717" y="11623726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1580546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1580546"/>
                  </a:lnTo>
                  <a:cubicBezTo>
                    <a:pt x="26171106" y="11604676"/>
                    <a:pt x="26152056" y="11623726"/>
                    <a:pt x="26127925" y="11623726"/>
                  </a:cubicBezTo>
                  <a:lnTo>
                    <a:pt x="55880" y="11623726"/>
                  </a:lnTo>
                  <a:cubicBezTo>
                    <a:pt x="31750" y="11623726"/>
                    <a:pt x="12700" y="11604676"/>
                    <a:pt x="12700" y="11580546"/>
                  </a:cubicBezTo>
                  <a:close/>
                  <a:moveTo>
                    <a:pt x="26213017" y="11623726"/>
                  </a:moveTo>
                  <a:cubicBezTo>
                    <a:pt x="26213017" y="11647856"/>
                    <a:pt x="26193967" y="11666906"/>
                    <a:pt x="26169835" y="11666906"/>
                  </a:cubicBezTo>
                  <a:lnTo>
                    <a:pt x="97790" y="11666906"/>
                  </a:lnTo>
                  <a:cubicBezTo>
                    <a:pt x="78740" y="11666906"/>
                    <a:pt x="62230" y="11654206"/>
                    <a:pt x="57150" y="11636426"/>
                  </a:cubicBezTo>
                  <a:lnTo>
                    <a:pt x="26127925" y="11636426"/>
                  </a:lnTo>
                  <a:cubicBezTo>
                    <a:pt x="26158406" y="11636426"/>
                    <a:pt x="26183806" y="11611026"/>
                    <a:pt x="26183806" y="11580546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162372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38625" y="4366616"/>
            <a:ext cx="5579099" cy="1115820"/>
          </a:xfrm>
          <a:custGeom>
            <a:avLst/>
            <a:gdLst/>
            <a:ahLst/>
            <a:cxnLst/>
            <a:rect r="r" b="b" t="t" l="l"/>
            <a:pathLst>
              <a:path h="1115820" w="5579099">
                <a:moveTo>
                  <a:pt x="0" y="0"/>
                </a:moveTo>
                <a:lnTo>
                  <a:pt x="5579099" y="0"/>
                </a:lnTo>
                <a:lnTo>
                  <a:pt x="5579099" y="1115820"/>
                </a:lnTo>
                <a:lnTo>
                  <a:pt x="0" y="1115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8115300" cy="1001312"/>
            <a:chOff x="0" y="0"/>
            <a:chExt cx="11772975" cy="1452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7150" y="58420"/>
              <a:ext cx="11703125" cy="1381497"/>
            </a:xfrm>
            <a:custGeom>
              <a:avLst/>
              <a:gdLst/>
              <a:ahLst/>
              <a:cxnLst/>
              <a:rect r="r" b="b" t="t" l="l"/>
              <a:pathLst>
                <a:path h="1381497" w="11703125">
                  <a:moveTo>
                    <a:pt x="11618035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11659945" y="1381497"/>
                  </a:lnTo>
                  <a:cubicBezTo>
                    <a:pt x="11684075" y="1381497"/>
                    <a:pt x="11703125" y="1362447"/>
                    <a:pt x="11703125" y="1338317"/>
                  </a:cubicBezTo>
                  <a:lnTo>
                    <a:pt x="11703125" y="40640"/>
                  </a:lnTo>
                  <a:cubicBezTo>
                    <a:pt x="11703125" y="21590"/>
                    <a:pt x="11690425" y="6350"/>
                    <a:pt x="11673915" y="0"/>
                  </a:cubicBezTo>
                  <a:lnTo>
                    <a:pt x="11673915" y="1295137"/>
                  </a:lnTo>
                  <a:cubicBezTo>
                    <a:pt x="11673915" y="1325617"/>
                    <a:pt x="11648515" y="1351017"/>
                    <a:pt x="11618035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1705665" cy="1384037"/>
            </a:xfrm>
            <a:custGeom>
              <a:avLst/>
              <a:gdLst/>
              <a:ahLst/>
              <a:cxnLst/>
              <a:rect r="r" b="b" t="t" l="l"/>
              <a:pathLst>
                <a:path h="1384037" w="11705665">
                  <a:moveTo>
                    <a:pt x="43180" y="1384037"/>
                  </a:moveTo>
                  <a:lnTo>
                    <a:pt x="11662485" y="1384037"/>
                  </a:lnTo>
                  <a:cubicBezTo>
                    <a:pt x="11686615" y="1384037"/>
                    <a:pt x="11705665" y="1364987"/>
                    <a:pt x="11705665" y="1340857"/>
                  </a:cubicBezTo>
                  <a:lnTo>
                    <a:pt x="11705665" y="43180"/>
                  </a:lnTo>
                  <a:cubicBezTo>
                    <a:pt x="11705665" y="19050"/>
                    <a:pt x="11686615" y="0"/>
                    <a:pt x="1166248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72975" cy="1452617"/>
            </a:xfrm>
            <a:custGeom>
              <a:avLst/>
              <a:gdLst/>
              <a:ahLst/>
              <a:cxnLst/>
              <a:rect r="r" b="b" t="t" l="l"/>
              <a:pathLst>
                <a:path h="1452617" w="11772975">
                  <a:moveTo>
                    <a:pt x="11729795" y="44450"/>
                  </a:moveTo>
                  <a:cubicBezTo>
                    <a:pt x="11724715" y="19050"/>
                    <a:pt x="11701855" y="0"/>
                    <a:pt x="1167518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11717095" y="1452617"/>
                  </a:lnTo>
                  <a:cubicBezTo>
                    <a:pt x="11747575" y="1452617"/>
                    <a:pt x="11772975" y="1427217"/>
                    <a:pt x="11772975" y="1396737"/>
                  </a:cubicBezTo>
                  <a:lnTo>
                    <a:pt x="11772975" y="99060"/>
                  </a:lnTo>
                  <a:cubicBezTo>
                    <a:pt x="11772975" y="72390"/>
                    <a:pt x="11755195" y="50800"/>
                    <a:pt x="11729795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1675185" y="12700"/>
                  </a:lnTo>
                  <a:cubicBezTo>
                    <a:pt x="11699315" y="12700"/>
                    <a:pt x="11718365" y="31750"/>
                    <a:pt x="11718365" y="55880"/>
                  </a:cubicBezTo>
                  <a:lnTo>
                    <a:pt x="11718365" y="1353557"/>
                  </a:lnTo>
                  <a:cubicBezTo>
                    <a:pt x="11718365" y="1377687"/>
                    <a:pt x="11699315" y="1396737"/>
                    <a:pt x="11675185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11760275" y="1396737"/>
                  </a:moveTo>
                  <a:cubicBezTo>
                    <a:pt x="11760275" y="1420867"/>
                    <a:pt x="11741225" y="1439917"/>
                    <a:pt x="11717095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11675185" y="1409437"/>
                  </a:lnTo>
                  <a:cubicBezTo>
                    <a:pt x="11705665" y="1409437"/>
                    <a:pt x="11731065" y="1384037"/>
                    <a:pt x="11731065" y="1353557"/>
                  </a:cubicBezTo>
                  <a:lnTo>
                    <a:pt x="11731065" y="58420"/>
                  </a:lnTo>
                  <a:cubicBezTo>
                    <a:pt x="11747575" y="64770"/>
                    <a:pt x="11760275" y="80010"/>
                    <a:pt x="11760275" y="99060"/>
                  </a:cubicBezTo>
                  <a:lnTo>
                    <a:pt x="11760275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71865"/>
            <a:ext cx="1019851" cy="857832"/>
          </a:xfrm>
          <a:custGeom>
            <a:avLst/>
            <a:gdLst/>
            <a:ahLst/>
            <a:cxnLst/>
            <a:rect r="r" b="b" t="t" l="l"/>
            <a:pathLst>
              <a:path h="857832" w="1019851">
                <a:moveTo>
                  <a:pt x="0" y="0"/>
                </a:moveTo>
                <a:lnTo>
                  <a:pt x="1019851" y="0"/>
                </a:lnTo>
                <a:lnTo>
                  <a:pt x="1019851" y="857832"/>
                </a:lnTo>
                <a:lnTo>
                  <a:pt x="0" y="85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Freeform 12" id="12">
            <a:hlinkClick r:id="rId7" tooltip="https://www.facebook.com/profile.php?id=61556259493708"/>
          </p:cNvPr>
          <p:cNvSpPr/>
          <p:nvPr/>
        </p:nvSpPr>
        <p:spPr>
          <a:xfrm flipH="false" flipV="false" rot="0">
            <a:off x="9001125" y="6315048"/>
            <a:ext cx="461338" cy="461338"/>
          </a:xfrm>
          <a:custGeom>
            <a:avLst/>
            <a:gdLst/>
            <a:ahLst/>
            <a:cxnLst/>
            <a:rect r="r" b="b" t="t" l="l"/>
            <a:pathLst>
              <a:path h="461338" w="461338">
                <a:moveTo>
                  <a:pt x="0" y="0"/>
                </a:moveTo>
                <a:lnTo>
                  <a:pt x="461338" y="0"/>
                </a:lnTo>
                <a:lnTo>
                  <a:pt x="461338" y="461338"/>
                </a:lnTo>
                <a:lnTo>
                  <a:pt x="0" y="461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hlinkClick r:id="rId10" tooltip="https://easygoplus.com/?fbclid=IwZXh0bgNhZW0CMTAAAR3bxdpyKFFve8TaTHJeetTJZ1Orwh76_f8FeN9Mv_HQ-YExJBRSQA4qxc8_aem_AcR2N8pfdYetGZovug8M0iGM3gSDxhkZx5VqM0vUZtwXiS0Vz_jFQIs9rm2amIecbN_1xXFe87zNNhdbCEppG3ZR"/>
          </p:cNvPr>
          <p:cNvSpPr/>
          <p:nvPr/>
        </p:nvSpPr>
        <p:spPr>
          <a:xfrm flipH="false" flipV="false" rot="0">
            <a:off x="9691964" y="6263912"/>
            <a:ext cx="563610" cy="563610"/>
          </a:xfrm>
          <a:custGeom>
            <a:avLst/>
            <a:gdLst/>
            <a:ahLst/>
            <a:cxnLst/>
            <a:rect r="r" b="b" t="t" l="l"/>
            <a:pathLst>
              <a:path h="563610" w="563610">
                <a:moveTo>
                  <a:pt x="0" y="0"/>
                </a:moveTo>
                <a:lnTo>
                  <a:pt x="563610" y="0"/>
                </a:lnTo>
                <a:lnTo>
                  <a:pt x="563610" y="563610"/>
                </a:lnTo>
                <a:lnTo>
                  <a:pt x="0" y="563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6331" y="6247499"/>
            <a:ext cx="605727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founded 2021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6331" y="4140246"/>
            <a:ext cx="5303687" cy="208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b="true" sz="7680">
                <a:solidFill>
                  <a:srgbClr val="000000"/>
                </a:solidFill>
                <a:latin typeface="Cairo 2 Semi-Bold"/>
                <a:ea typeface="Cairo 2 Semi-Bold"/>
                <a:cs typeface="Cairo 2 Semi-Bold"/>
                <a:sym typeface="Cairo 2 Semi-Bold"/>
              </a:rPr>
              <a:t>One Electric Scooters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90381" y="5655052"/>
            <a:ext cx="4744675" cy="53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0"/>
              </a:lnSpc>
              <a:spcBef>
                <a:spcPct val="0"/>
              </a:spcBef>
            </a:pPr>
            <a:r>
              <a:rPr lang="en-US" b="true" sz="3164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0381" y="3864251"/>
            <a:ext cx="6650433" cy="136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spc="36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At One Electric Scooters , we are passionate about motorcycles, bikes, and scooters. Our goal has been to provide our customers with a one-stop-shop for all their wheel transportation needs, specially two, three-wheel.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2335" y="1257204"/>
            <a:ext cx="6739920" cy="5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8"/>
              </a:lnSpc>
            </a:pPr>
            <a:r>
              <a:rPr lang="en-US" b="true" sz="3600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Brand Review and Attributes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86350" y="851895"/>
            <a:ext cx="8115300" cy="56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b="true" sz="3600" spc="21">
                <a:solidFill>
                  <a:srgbClr val="191919"/>
                </a:solidFill>
                <a:latin typeface="Cairo 2 Bold"/>
                <a:ea typeface="Cairo 2 Bold"/>
                <a:cs typeface="Cairo 2 Bold"/>
                <a:sym typeface="Cairo 2 Bold"/>
              </a:rPr>
              <a:t>STATISTICS 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933351" y="4772609"/>
            <a:ext cx="5039244" cy="2019797"/>
          </a:xfrm>
          <a:prstGeom prst="rect">
            <a:avLst/>
          </a:prstGeom>
          <a:solidFill>
            <a:srgbClr val="1B1B1B">
              <a:alpha val="3529"/>
            </a:srgbClr>
          </a:solidFill>
          <a:ln w="38100" cap="sq">
            <a:solidFill>
              <a:srgbClr val="1B1B1B">
                <a:alpha val="3529"/>
              </a:srgbClr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86714" y="521385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2"/>
                </a:lnTo>
                <a:lnTo>
                  <a:pt x="0" y="1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86714" y="5526415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2"/>
                </a:lnTo>
                <a:lnTo>
                  <a:pt x="0" y="81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66005" y="5243940"/>
            <a:ext cx="2864506" cy="862293"/>
            <a:chOff x="0" y="0"/>
            <a:chExt cx="3819342" cy="11497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89730"/>
              <a:ext cx="3819342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1800">
                  <a:solidFill>
                    <a:srgbClr val="191919"/>
                  </a:solidFill>
                  <a:latin typeface="Maven Pro"/>
                  <a:ea typeface="Maven Pro"/>
                  <a:cs typeface="Maven Pro"/>
                  <a:sym typeface="Maven Pro"/>
                </a:rPr>
                <a:t>post per day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0.2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5933351" y="189051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12008777" y="189051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6386714" y="233176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3"/>
                </a:lnTo>
                <a:lnTo>
                  <a:pt x="0" y="113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86714" y="3043641"/>
            <a:ext cx="678311" cy="417086"/>
          </a:xfrm>
          <a:custGeom>
            <a:avLst/>
            <a:gdLst/>
            <a:ahLst/>
            <a:cxnLst/>
            <a:rect r="r" b="b" t="t" l="l"/>
            <a:pathLst>
              <a:path h="417086" w="678311">
                <a:moveTo>
                  <a:pt x="0" y="0"/>
                </a:moveTo>
                <a:lnTo>
                  <a:pt x="678311" y="0"/>
                </a:lnTo>
                <a:lnTo>
                  <a:pt x="678311" y="417086"/>
                </a:lnTo>
                <a:lnTo>
                  <a:pt x="0" y="41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181" t="-184975" r="-44604" b="-1229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654726" y="2462731"/>
            <a:ext cx="2864506" cy="875374"/>
            <a:chOff x="0" y="0"/>
            <a:chExt cx="3819342" cy="116716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89730"/>
              <a:ext cx="3819342" cy="477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2"/>
                </a:lnSpc>
              </a:pPr>
              <a:r>
                <a:rPr lang="en-US" sz="1899" b="true">
                  <a:solidFill>
                    <a:srgbClr val="191919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Engagement percentage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58%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462140" y="233176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3"/>
                </a:lnTo>
                <a:lnTo>
                  <a:pt x="0" y="113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60000">
            <a:off x="13725763" y="2972243"/>
            <a:ext cx="2864506" cy="35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180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post per week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33687" y="2469302"/>
            <a:ext cx="286450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609966"/>
                </a:solidFill>
                <a:latin typeface="Cairo 2 Bold"/>
                <a:ea typeface="Cairo 2 Bold"/>
                <a:cs typeface="Cairo 2 Bold"/>
                <a:sym typeface="Cairo 2 Bold"/>
              </a:rPr>
              <a:t>1.4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722902" y="1755252"/>
            <a:ext cx="3027456" cy="2290331"/>
          </a:xfrm>
          <a:prstGeom prst="rect">
            <a:avLst/>
          </a:prstGeom>
          <a:solidFill>
            <a:srgbClr val="62A25D"/>
          </a:solidFill>
        </p:spPr>
      </p:sp>
      <p:grpSp>
        <p:nvGrpSpPr>
          <p:cNvPr name="Group 20" id="20"/>
          <p:cNvGrpSpPr/>
          <p:nvPr/>
        </p:nvGrpSpPr>
        <p:grpSpPr>
          <a:xfrm rot="0">
            <a:off x="2240733" y="2458366"/>
            <a:ext cx="1991794" cy="1063698"/>
            <a:chOff x="0" y="0"/>
            <a:chExt cx="2655725" cy="141826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826443"/>
              <a:ext cx="2655725" cy="591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5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Followers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26557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3.2k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1722902" y="4273475"/>
            <a:ext cx="3027456" cy="2290331"/>
          </a:xfrm>
          <a:prstGeom prst="rect">
            <a:avLst/>
          </a:prstGeom>
          <a:solidFill>
            <a:srgbClr val="43A574"/>
          </a:solidFill>
        </p:spPr>
      </p:sp>
      <p:grpSp>
        <p:nvGrpSpPr>
          <p:cNvPr name="Group 24" id="24"/>
          <p:cNvGrpSpPr/>
          <p:nvPr/>
        </p:nvGrpSpPr>
        <p:grpSpPr>
          <a:xfrm rot="0">
            <a:off x="2240733" y="4882029"/>
            <a:ext cx="1991794" cy="1073222"/>
            <a:chOff x="0" y="0"/>
            <a:chExt cx="2655725" cy="143096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816918"/>
              <a:ext cx="2655725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Admins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26557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 person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rot="0">
            <a:off x="1722902" y="6792406"/>
            <a:ext cx="3027456" cy="2290331"/>
          </a:xfrm>
          <a:prstGeom prst="rect">
            <a:avLst/>
          </a:prstGeom>
          <a:solidFill>
            <a:srgbClr val="40513B"/>
          </a:solidFill>
        </p:spPr>
      </p:sp>
      <p:grpSp>
        <p:nvGrpSpPr>
          <p:cNvPr name="Group 28" id="28"/>
          <p:cNvGrpSpPr/>
          <p:nvPr/>
        </p:nvGrpSpPr>
        <p:grpSpPr>
          <a:xfrm rot="0">
            <a:off x="2074728" y="7400960"/>
            <a:ext cx="2323804" cy="1073222"/>
            <a:chOff x="0" y="0"/>
            <a:chExt cx="3098405" cy="143096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816918"/>
              <a:ext cx="3098405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ads value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309840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198k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rot="0">
            <a:off x="12008777" y="477260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Freeform 32" id="32"/>
          <p:cNvSpPr/>
          <p:nvPr/>
        </p:nvSpPr>
        <p:spPr>
          <a:xfrm flipH="false" flipV="false" rot="0">
            <a:off x="12462140" y="521385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2"/>
                </a:lnTo>
                <a:lnTo>
                  <a:pt x="0" y="1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462140" y="5526415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2"/>
                </a:lnTo>
                <a:lnTo>
                  <a:pt x="0" y="81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3941431" y="5243940"/>
            <a:ext cx="2864506" cy="862293"/>
            <a:chOff x="0" y="0"/>
            <a:chExt cx="3819342" cy="114972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689730"/>
              <a:ext cx="3819342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1800">
                  <a:solidFill>
                    <a:srgbClr val="191919"/>
                  </a:solidFill>
                  <a:latin typeface="Maven Pro"/>
                  <a:ea typeface="Maven Pro"/>
                  <a:cs typeface="Maven Pro"/>
                  <a:sym typeface="Maven Pro"/>
                </a:rPr>
                <a:t>frequency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0.21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2462140" y="2685420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1"/>
                </a:lnTo>
                <a:lnTo>
                  <a:pt x="0" y="816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sp>
        <p:nvSpPr>
          <p:cNvPr name="AutoShape 38" id="38"/>
          <p:cNvSpPr/>
          <p:nvPr/>
        </p:nvSpPr>
        <p:spPr>
          <a:xfrm rot="0">
            <a:off x="6942581" y="7062939"/>
            <a:ext cx="8615895" cy="2019797"/>
          </a:xfrm>
          <a:prstGeom prst="rect">
            <a:avLst/>
          </a:prstGeom>
          <a:solidFill>
            <a:srgbClr val="1B1B1B">
              <a:alpha val="3529"/>
            </a:srgbClr>
          </a:solidFill>
          <a:ln w="38100" cap="sq">
            <a:solidFill>
              <a:srgbClr val="1B1B1B">
                <a:alpha val="3529"/>
              </a:srgbClr>
            </a:solidFill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8651461" y="7386419"/>
            <a:ext cx="812637" cy="1372839"/>
          </a:xfrm>
          <a:custGeom>
            <a:avLst/>
            <a:gdLst/>
            <a:ahLst/>
            <a:cxnLst/>
            <a:rect r="r" b="b" t="t" l="l"/>
            <a:pathLst>
              <a:path h="1372839" w="812637">
                <a:moveTo>
                  <a:pt x="0" y="0"/>
                </a:moveTo>
                <a:lnTo>
                  <a:pt x="812637" y="0"/>
                </a:lnTo>
                <a:lnTo>
                  <a:pt x="812637" y="1372838"/>
                </a:lnTo>
                <a:lnTo>
                  <a:pt x="0" y="137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59999">
            <a:off x="9928363" y="8175982"/>
            <a:ext cx="3788602" cy="46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38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post Interaction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38919" y="7504953"/>
            <a:ext cx="378860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b="true" sz="3967">
                <a:solidFill>
                  <a:srgbClr val="609966"/>
                </a:solidFill>
                <a:latin typeface="Cairo 2 Bold"/>
                <a:ea typeface="Cairo 2 Bold"/>
                <a:cs typeface="Cairo 2 Bold"/>
                <a:sym typeface="Cairo 2 Bold"/>
              </a:rPr>
              <a:t>2.7%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8651461" y="8248173"/>
            <a:ext cx="831182" cy="511084"/>
          </a:xfrm>
          <a:custGeom>
            <a:avLst/>
            <a:gdLst/>
            <a:ahLst/>
            <a:cxnLst/>
            <a:rect r="r" b="b" t="t" l="l"/>
            <a:pathLst>
              <a:path h="511084" w="831182">
                <a:moveTo>
                  <a:pt x="0" y="0"/>
                </a:moveTo>
                <a:lnTo>
                  <a:pt x="831181" y="0"/>
                </a:lnTo>
                <a:lnTo>
                  <a:pt x="831181" y="511084"/>
                </a:lnTo>
                <a:lnTo>
                  <a:pt x="0" y="511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181" t="-184975" r="-44604" b="-1229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30012"/>
            <a:ext cx="16230600" cy="7228288"/>
            <a:chOff x="0" y="0"/>
            <a:chExt cx="26225716" cy="11679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7150" y="58420"/>
              <a:ext cx="26155867" cy="11608486"/>
            </a:xfrm>
            <a:custGeom>
              <a:avLst/>
              <a:gdLst/>
              <a:ahLst/>
              <a:cxnLst/>
              <a:rect r="r" b="b" t="t" l="l"/>
              <a:pathLst>
                <a:path h="11608486" w="26155867">
                  <a:moveTo>
                    <a:pt x="26070775" y="11578006"/>
                  </a:moveTo>
                  <a:lnTo>
                    <a:pt x="0" y="11578006"/>
                  </a:lnTo>
                  <a:cubicBezTo>
                    <a:pt x="5080" y="11595786"/>
                    <a:pt x="21590" y="11608486"/>
                    <a:pt x="40640" y="11608486"/>
                  </a:cubicBezTo>
                  <a:lnTo>
                    <a:pt x="26112685" y="11608486"/>
                  </a:lnTo>
                  <a:cubicBezTo>
                    <a:pt x="26136817" y="11608486"/>
                    <a:pt x="26155867" y="11589436"/>
                    <a:pt x="26155867" y="11565306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1522126"/>
                  </a:lnTo>
                  <a:cubicBezTo>
                    <a:pt x="26126656" y="11552606"/>
                    <a:pt x="26101256" y="11578006"/>
                    <a:pt x="26070775" y="11578006"/>
                  </a:cubicBezTo>
                  <a:close/>
                </a:path>
              </a:pathLst>
            </a:custGeom>
            <a:solidFill>
              <a:srgbClr val="9DC08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6158406" cy="11611026"/>
            </a:xfrm>
            <a:custGeom>
              <a:avLst/>
              <a:gdLst/>
              <a:ahLst/>
              <a:cxnLst/>
              <a:rect r="r" b="b" t="t" l="l"/>
              <a:pathLst>
                <a:path h="11611026" w="26158406">
                  <a:moveTo>
                    <a:pt x="43180" y="11611026"/>
                  </a:moveTo>
                  <a:lnTo>
                    <a:pt x="26115225" y="11611026"/>
                  </a:lnTo>
                  <a:cubicBezTo>
                    <a:pt x="26139356" y="11611026"/>
                    <a:pt x="26158406" y="11591976"/>
                    <a:pt x="26158406" y="11567846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1567846"/>
                  </a:lnTo>
                  <a:cubicBezTo>
                    <a:pt x="0" y="11591976"/>
                    <a:pt x="19050" y="11611026"/>
                    <a:pt x="43180" y="11611026"/>
                  </a:cubicBezTo>
                  <a:close/>
                </a:path>
              </a:pathLst>
            </a:custGeom>
            <a:solidFill>
              <a:srgbClr val="9DC08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5717" cy="11679606"/>
            </a:xfrm>
            <a:custGeom>
              <a:avLst/>
              <a:gdLst/>
              <a:ahLst/>
              <a:cxnLst/>
              <a:rect r="r" b="b" t="t" l="l"/>
              <a:pathLst>
                <a:path h="11679606" w="26225717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1580546"/>
                  </a:lnTo>
                  <a:cubicBezTo>
                    <a:pt x="0" y="11607216"/>
                    <a:pt x="17780" y="11628806"/>
                    <a:pt x="43180" y="11635156"/>
                  </a:cubicBezTo>
                  <a:cubicBezTo>
                    <a:pt x="48260" y="11660556"/>
                    <a:pt x="71120" y="11679606"/>
                    <a:pt x="97790" y="11679606"/>
                  </a:cubicBezTo>
                  <a:lnTo>
                    <a:pt x="26169835" y="11679606"/>
                  </a:lnTo>
                  <a:cubicBezTo>
                    <a:pt x="26200317" y="11679606"/>
                    <a:pt x="26225717" y="11654206"/>
                    <a:pt x="26225717" y="11623726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1580546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1580546"/>
                  </a:lnTo>
                  <a:cubicBezTo>
                    <a:pt x="26171106" y="11604676"/>
                    <a:pt x="26152056" y="11623726"/>
                    <a:pt x="26127925" y="11623726"/>
                  </a:cubicBezTo>
                  <a:lnTo>
                    <a:pt x="55880" y="11623726"/>
                  </a:lnTo>
                  <a:cubicBezTo>
                    <a:pt x="31750" y="11623726"/>
                    <a:pt x="12700" y="11604676"/>
                    <a:pt x="12700" y="11580546"/>
                  </a:cubicBezTo>
                  <a:close/>
                  <a:moveTo>
                    <a:pt x="26213017" y="11623726"/>
                  </a:moveTo>
                  <a:cubicBezTo>
                    <a:pt x="26213017" y="11647856"/>
                    <a:pt x="26193967" y="11666906"/>
                    <a:pt x="26169835" y="11666906"/>
                  </a:cubicBezTo>
                  <a:lnTo>
                    <a:pt x="97790" y="11666906"/>
                  </a:lnTo>
                  <a:cubicBezTo>
                    <a:pt x="78740" y="11666906"/>
                    <a:pt x="62230" y="11654206"/>
                    <a:pt x="57150" y="11636426"/>
                  </a:cubicBezTo>
                  <a:lnTo>
                    <a:pt x="26127925" y="11636426"/>
                  </a:lnTo>
                  <a:cubicBezTo>
                    <a:pt x="26158406" y="11636426"/>
                    <a:pt x="26183806" y="11611026"/>
                    <a:pt x="26183806" y="11580546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162372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38625" y="4366616"/>
            <a:ext cx="5579099" cy="1115820"/>
          </a:xfrm>
          <a:custGeom>
            <a:avLst/>
            <a:gdLst/>
            <a:ahLst/>
            <a:cxnLst/>
            <a:rect r="r" b="b" t="t" l="l"/>
            <a:pathLst>
              <a:path h="1115820" w="5579099">
                <a:moveTo>
                  <a:pt x="0" y="0"/>
                </a:moveTo>
                <a:lnTo>
                  <a:pt x="5579099" y="0"/>
                </a:lnTo>
                <a:lnTo>
                  <a:pt x="5579099" y="1115820"/>
                </a:lnTo>
                <a:lnTo>
                  <a:pt x="0" y="1115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8115300" cy="1001312"/>
            <a:chOff x="0" y="0"/>
            <a:chExt cx="11772975" cy="1452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7150" y="58420"/>
              <a:ext cx="11703125" cy="1381497"/>
            </a:xfrm>
            <a:custGeom>
              <a:avLst/>
              <a:gdLst/>
              <a:ahLst/>
              <a:cxnLst/>
              <a:rect r="r" b="b" t="t" l="l"/>
              <a:pathLst>
                <a:path h="1381497" w="11703125">
                  <a:moveTo>
                    <a:pt x="11618035" y="1351017"/>
                  </a:moveTo>
                  <a:lnTo>
                    <a:pt x="0" y="1351017"/>
                  </a:lnTo>
                  <a:cubicBezTo>
                    <a:pt x="5080" y="1368797"/>
                    <a:pt x="21590" y="1381497"/>
                    <a:pt x="40640" y="1381497"/>
                  </a:cubicBezTo>
                  <a:lnTo>
                    <a:pt x="11659945" y="1381497"/>
                  </a:lnTo>
                  <a:cubicBezTo>
                    <a:pt x="11684075" y="1381497"/>
                    <a:pt x="11703125" y="1362447"/>
                    <a:pt x="11703125" y="1338317"/>
                  </a:cubicBezTo>
                  <a:lnTo>
                    <a:pt x="11703125" y="40640"/>
                  </a:lnTo>
                  <a:cubicBezTo>
                    <a:pt x="11703125" y="21590"/>
                    <a:pt x="11690425" y="6350"/>
                    <a:pt x="11673915" y="0"/>
                  </a:cubicBezTo>
                  <a:lnTo>
                    <a:pt x="11673915" y="1295137"/>
                  </a:lnTo>
                  <a:cubicBezTo>
                    <a:pt x="11673915" y="1325617"/>
                    <a:pt x="11648515" y="1351017"/>
                    <a:pt x="11618035" y="135101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1705665" cy="1384037"/>
            </a:xfrm>
            <a:custGeom>
              <a:avLst/>
              <a:gdLst/>
              <a:ahLst/>
              <a:cxnLst/>
              <a:rect r="r" b="b" t="t" l="l"/>
              <a:pathLst>
                <a:path h="1384037" w="11705665">
                  <a:moveTo>
                    <a:pt x="43180" y="1384037"/>
                  </a:moveTo>
                  <a:lnTo>
                    <a:pt x="11662485" y="1384037"/>
                  </a:lnTo>
                  <a:cubicBezTo>
                    <a:pt x="11686615" y="1384037"/>
                    <a:pt x="11705665" y="1364987"/>
                    <a:pt x="11705665" y="1340857"/>
                  </a:cubicBezTo>
                  <a:lnTo>
                    <a:pt x="11705665" y="43180"/>
                  </a:lnTo>
                  <a:cubicBezTo>
                    <a:pt x="11705665" y="19050"/>
                    <a:pt x="11686615" y="0"/>
                    <a:pt x="1166248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340857"/>
                  </a:lnTo>
                  <a:cubicBezTo>
                    <a:pt x="0" y="1364987"/>
                    <a:pt x="19050" y="1384037"/>
                    <a:pt x="43180" y="1384037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72975" cy="1452617"/>
            </a:xfrm>
            <a:custGeom>
              <a:avLst/>
              <a:gdLst/>
              <a:ahLst/>
              <a:cxnLst/>
              <a:rect r="r" b="b" t="t" l="l"/>
              <a:pathLst>
                <a:path h="1452617" w="11772975">
                  <a:moveTo>
                    <a:pt x="11729795" y="44450"/>
                  </a:moveTo>
                  <a:cubicBezTo>
                    <a:pt x="11724715" y="19050"/>
                    <a:pt x="11701855" y="0"/>
                    <a:pt x="1167518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353557"/>
                  </a:lnTo>
                  <a:cubicBezTo>
                    <a:pt x="0" y="1380227"/>
                    <a:pt x="17780" y="1401817"/>
                    <a:pt x="43180" y="1408167"/>
                  </a:cubicBezTo>
                  <a:cubicBezTo>
                    <a:pt x="48260" y="1433567"/>
                    <a:pt x="71120" y="1452617"/>
                    <a:pt x="97790" y="1452617"/>
                  </a:cubicBezTo>
                  <a:lnTo>
                    <a:pt x="11717095" y="1452617"/>
                  </a:lnTo>
                  <a:cubicBezTo>
                    <a:pt x="11747575" y="1452617"/>
                    <a:pt x="11772975" y="1427217"/>
                    <a:pt x="11772975" y="1396737"/>
                  </a:cubicBezTo>
                  <a:lnTo>
                    <a:pt x="11772975" y="99060"/>
                  </a:lnTo>
                  <a:cubicBezTo>
                    <a:pt x="11772975" y="72390"/>
                    <a:pt x="11755195" y="50800"/>
                    <a:pt x="11729795" y="44450"/>
                  </a:cubicBezTo>
                  <a:close/>
                  <a:moveTo>
                    <a:pt x="12700" y="13535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1675185" y="12700"/>
                  </a:lnTo>
                  <a:cubicBezTo>
                    <a:pt x="11699315" y="12700"/>
                    <a:pt x="11718365" y="31750"/>
                    <a:pt x="11718365" y="55880"/>
                  </a:cubicBezTo>
                  <a:lnTo>
                    <a:pt x="11718365" y="1353557"/>
                  </a:lnTo>
                  <a:cubicBezTo>
                    <a:pt x="11718365" y="1377687"/>
                    <a:pt x="11699315" y="1396737"/>
                    <a:pt x="11675185" y="1396737"/>
                  </a:cubicBezTo>
                  <a:lnTo>
                    <a:pt x="55880" y="1396737"/>
                  </a:lnTo>
                  <a:cubicBezTo>
                    <a:pt x="31750" y="1396737"/>
                    <a:pt x="12700" y="1377687"/>
                    <a:pt x="12700" y="1353557"/>
                  </a:cubicBezTo>
                  <a:close/>
                  <a:moveTo>
                    <a:pt x="11760275" y="1396737"/>
                  </a:moveTo>
                  <a:cubicBezTo>
                    <a:pt x="11760275" y="1420867"/>
                    <a:pt x="11741225" y="1439917"/>
                    <a:pt x="11717095" y="1439917"/>
                  </a:cubicBezTo>
                  <a:lnTo>
                    <a:pt x="97790" y="1439917"/>
                  </a:lnTo>
                  <a:cubicBezTo>
                    <a:pt x="78740" y="1439917"/>
                    <a:pt x="62230" y="1427217"/>
                    <a:pt x="57150" y="1409437"/>
                  </a:cubicBezTo>
                  <a:lnTo>
                    <a:pt x="11675185" y="1409437"/>
                  </a:lnTo>
                  <a:cubicBezTo>
                    <a:pt x="11705665" y="1409437"/>
                    <a:pt x="11731065" y="1384037"/>
                    <a:pt x="11731065" y="1353557"/>
                  </a:cubicBezTo>
                  <a:lnTo>
                    <a:pt x="11731065" y="58420"/>
                  </a:lnTo>
                  <a:cubicBezTo>
                    <a:pt x="11747575" y="64770"/>
                    <a:pt x="11760275" y="80010"/>
                    <a:pt x="11760275" y="99060"/>
                  </a:cubicBezTo>
                  <a:lnTo>
                    <a:pt x="11760275" y="13967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71865"/>
            <a:ext cx="1019851" cy="857832"/>
          </a:xfrm>
          <a:custGeom>
            <a:avLst/>
            <a:gdLst/>
            <a:ahLst/>
            <a:cxnLst/>
            <a:rect r="r" b="b" t="t" l="l"/>
            <a:pathLst>
              <a:path h="857832" w="1019851">
                <a:moveTo>
                  <a:pt x="0" y="0"/>
                </a:moveTo>
                <a:lnTo>
                  <a:pt x="1019851" y="0"/>
                </a:lnTo>
                <a:lnTo>
                  <a:pt x="1019851" y="857832"/>
                </a:lnTo>
                <a:lnTo>
                  <a:pt x="0" y="85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Freeform 12" id="12">
            <a:hlinkClick r:id="rId7" tooltip="https://www.facebook.com/profile.php?id=61556259493708"/>
          </p:cNvPr>
          <p:cNvSpPr/>
          <p:nvPr/>
        </p:nvSpPr>
        <p:spPr>
          <a:xfrm flipH="false" flipV="false" rot="0">
            <a:off x="9001125" y="6315048"/>
            <a:ext cx="461338" cy="461338"/>
          </a:xfrm>
          <a:custGeom>
            <a:avLst/>
            <a:gdLst/>
            <a:ahLst/>
            <a:cxnLst/>
            <a:rect r="r" b="b" t="t" l="l"/>
            <a:pathLst>
              <a:path h="461338" w="461338">
                <a:moveTo>
                  <a:pt x="0" y="0"/>
                </a:moveTo>
                <a:lnTo>
                  <a:pt x="461338" y="0"/>
                </a:lnTo>
                <a:lnTo>
                  <a:pt x="461338" y="461338"/>
                </a:lnTo>
                <a:lnTo>
                  <a:pt x="0" y="461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hlinkClick r:id="rId10" tooltip="https://easygoplus.com/?fbclid=IwZXh0bgNhZW0CMTAAAR3bxdpyKFFve8TaTHJeetTJZ1Orwh76_f8FeN9Mv_HQ-YExJBRSQA4qxc8_aem_AcR2N8pfdYetGZovug8M0iGM3gSDxhkZx5VqM0vUZtwXiS0Vz_jFQIs9rm2amIecbN_1xXFe87zNNhdbCEppG3ZR"/>
          </p:cNvPr>
          <p:cNvSpPr/>
          <p:nvPr/>
        </p:nvSpPr>
        <p:spPr>
          <a:xfrm flipH="false" flipV="false" rot="0">
            <a:off x="9691964" y="6263912"/>
            <a:ext cx="563610" cy="563610"/>
          </a:xfrm>
          <a:custGeom>
            <a:avLst/>
            <a:gdLst/>
            <a:ahLst/>
            <a:cxnLst/>
            <a:rect r="r" b="b" t="t" l="l"/>
            <a:pathLst>
              <a:path h="563610" w="563610">
                <a:moveTo>
                  <a:pt x="0" y="0"/>
                </a:moveTo>
                <a:lnTo>
                  <a:pt x="563610" y="0"/>
                </a:lnTo>
                <a:lnTo>
                  <a:pt x="563610" y="563610"/>
                </a:lnTo>
                <a:lnTo>
                  <a:pt x="0" y="563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12154" y="5647893"/>
            <a:ext cx="605727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founded 2016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2884" y="4423720"/>
            <a:ext cx="5303687" cy="10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b="true" sz="7680">
                <a:solidFill>
                  <a:srgbClr val="000000"/>
                </a:solidFill>
                <a:latin typeface="Cairo 2 Semi-Bold"/>
                <a:ea typeface="Cairo 2 Semi-Bold"/>
                <a:cs typeface="Cairo 2 Semi-Bold"/>
                <a:sym typeface="Cairo 2 Semi-Bold"/>
              </a:rPr>
              <a:t>Auto Ride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90381" y="5655052"/>
            <a:ext cx="4744675" cy="53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0"/>
              </a:lnSpc>
              <a:spcBef>
                <a:spcPct val="0"/>
              </a:spcBef>
            </a:pPr>
            <a:r>
              <a:rPr lang="en-US" b="true" sz="3164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0381" y="3864251"/>
            <a:ext cx="6650433" cy="136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spc="36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At Auto Ride, we are passionate about motorcycles, bikes, and scooters. Our goal has been to provide our customers with a one-stop-shop for all their wheel transportation needs, specially two, three-wheel.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22335" y="1257204"/>
            <a:ext cx="6739920" cy="5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8"/>
              </a:lnSpc>
            </a:pPr>
            <a:r>
              <a:rPr lang="en-US" b="true" sz="3600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Brand Review and Attributes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955" y="473442"/>
            <a:ext cx="1320260" cy="1110516"/>
          </a:xfrm>
          <a:custGeom>
            <a:avLst/>
            <a:gdLst/>
            <a:ahLst/>
            <a:cxnLst/>
            <a:rect r="r" b="b" t="t" l="l"/>
            <a:pathLst>
              <a:path h="1110516" w="1320260">
                <a:moveTo>
                  <a:pt x="0" y="0"/>
                </a:moveTo>
                <a:lnTo>
                  <a:pt x="1320260" y="0"/>
                </a:lnTo>
                <a:lnTo>
                  <a:pt x="1320260" y="1110516"/>
                </a:lnTo>
                <a:lnTo>
                  <a:pt x="0" y="111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416" t="-103996" r="-110416" b="-1774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90142" y="0"/>
            <a:ext cx="4909829" cy="7066837"/>
            <a:chOff x="0" y="0"/>
            <a:chExt cx="760661" cy="10948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0661" cy="1094838"/>
            </a:xfrm>
            <a:custGeom>
              <a:avLst/>
              <a:gdLst/>
              <a:ahLst/>
              <a:cxnLst/>
              <a:rect r="r" b="b" t="t" l="l"/>
              <a:pathLst>
                <a:path h="1094838" w="760661">
                  <a:moveTo>
                    <a:pt x="0" y="0"/>
                  </a:moveTo>
                  <a:lnTo>
                    <a:pt x="760661" y="0"/>
                  </a:lnTo>
                  <a:lnTo>
                    <a:pt x="760661" y="1094838"/>
                  </a:lnTo>
                  <a:lnTo>
                    <a:pt x="0" y="1094838"/>
                  </a:lnTo>
                  <a:close/>
                </a:path>
              </a:pathLst>
            </a:custGeom>
            <a:solidFill>
              <a:srgbClr val="C3CE9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2199971" y="0"/>
            <a:ext cx="3044014" cy="7066837"/>
            <a:chOff x="0" y="0"/>
            <a:chExt cx="471597" cy="10948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1597" cy="1094838"/>
            </a:xfrm>
            <a:custGeom>
              <a:avLst/>
              <a:gdLst/>
              <a:ahLst/>
              <a:cxnLst/>
              <a:rect r="r" b="b" t="t" l="l"/>
              <a:pathLst>
                <a:path h="1094838" w="471597">
                  <a:moveTo>
                    <a:pt x="0" y="0"/>
                  </a:moveTo>
                  <a:lnTo>
                    <a:pt x="471597" y="0"/>
                  </a:lnTo>
                  <a:lnTo>
                    <a:pt x="471597" y="1094838"/>
                  </a:lnTo>
                  <a:lnTo>
                    <a:pt x="0" y="1094838"/>
                  </a:lnTo>
                  <a:close/>
                </a:path>
              </a:pathLst>
            </a:custGeom>
            <a:blipFill>
              <a:blip r:embed="rId3"/>
              <a:stretch>
                <a:fillRect l="-84517" t="-11322" r="-7392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243986" y="3909585"/>
            <a:ext cx="3044014" cy="3157252"/>
          </a:xfrm>
          <a:custGeom>
            <a:avLst/>
            <a:gdLst/>
            <a:ahLst/>
            <a:cxnLst/>
            <a:rect r="r" b="b" t="t" l="l"/>
            <a:pathLst>
              <a:path h="3157252" w="3044014">
                <a:moveTo>
                  <a:pt x="0" y="0"/>
                </a:moveTo>
                <a:lnTo>
                  <a:pt x="3044014" y="0"/>
                </a:lnTo>
                <a:lnTo>
                  <a:pt x="3044014" y="3157252"/>
                </a:lnTo>
                <a:lnTo>
                  <a:pt x="0" y="3157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84" t="-3092" r="-41761" b="2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220486" y="7066837"/>
            <a:ext cx="3044014" cy="3220163"/>
            <a:chOff x="0" y="0"/>
            <a:chExt cx="471597" cy="498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597" cy="498888"/>
            </a:xfrm>
            <a:custGeom>
              <a:avLst/>
              <a:gdLst/>
              <a:ahLst/>
              <a:cxnLst/>
              <a:rect r="r" b="b" t="t" l="l"/>
              <a:pathLst>
                <a:path h="498888" w="471597">
                  <a:moveTo>
                    <a:pt x="0" y="0"/>
                  </a:moveTo>
                  <a:lnTo>
                    <a:pt x="471597" y="0"/>
                  </a:lnTo>
                  <a:lnTo>
                    <a:pt x="471597" y="498888"/>
                  </a:lnTo>
                  <a:lnTo>
                    <a:pt x="0" y="498888"/>
                  </a:lnTo>
                  <a:close/>
                </a:path>
              </a:pathLst>
            </a:custGeom>
            <a:blipFill>
              <a:blip r:embed="rId5"/>
              <a:stretch>
                <a:fillRect l="-4998" t="0" r="-78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310657" y="7066837"/>
            <a:ext cx="3044014" cy="3220163"/>
            <a:chOff x="0" y="0"/>
            <a:chExt cx="471597" cy="4988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1597" cy="498888"/>
            </a:xfrm>
            <a:custGeom>
              <a:avLst/>
              <a:gdLst/>
              <a:ahLst/>
              <a:cxnLst/>
              <a:rect r="r" b="b" t="t" l="l"/>
              <a:pathLst>
                <a:path h="498888" w="471597">
                  <a:moveTo>
                    <a:pt x="0" y="0"/>
                  </a:moveTo>
                  <a:lnTo>
                    <a:pt x="471597" y="0"/>
                  </a:lnTo>
                  <a:lnTo>
                    <a:pt x="471597" y="498888"/>
                  </a:lnTo>
                  <a:lnTo>
                    <a:pt x="0" y="498888"/>
                  </a:lnTo>
                  <a:close/>
                </a:path>
              </a:pathLst>
            </a:custGeom>
            <a:solidFill>
              <a:srgbClr val="5F986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5243986" y="61502"/>
            <a:ext cx="3044014" cy="3972497"/>
            <a:chOff x="0" y="0"/>
            <a:chExt cx="471597" cy="6154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1597" cy="615444"/>
            </a:xfrm>
            <a:custGeom>
              <a:avLst/>
              <a:gdLst/>
              <a:ahLst/>
              <a:cxnLst/>
              <a:rect r="r" b="b" t="t" l="l"/>
              <a:pathLst>
                <a:path h="615444" w="471597">
                  <a:moveTo>
                    <a:pt x="0" y="0"/>
                  </a:moveTo>
                  <a:lnTo>
                    <a:pt x="471597" y="0"/>
                  </a:lnTo>
                  <a:lnTo>
                    <a:pt x="471597" y="615444"/>
                  </a:lnTo>
                  <a:lnTo>
                    <a:pt x="0" y="615444"/>
                  </a:lnTo>
                  <a:close/>
                </a:path>
              </a:pathLst>
            </a:custGeom>
            <a:blipFill>
              <a:blip r:embed="rId6"/>
              <a:stretch>
                <a:fillRect l="-11394" t="0" r="-26468" b="-5641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111857" y="-718614"/>
            <a:ext cx="5789067" cy="7785451"/>
          </a:xfrm>
          <a:custGeom>
            <a:avLst/>
            <a:gdLst/>
            <a:ahLst/>
            <a:cxnLst/>
            <a:rect r="r" b="b" t="t" l="l"/>
            <a:pathLst>
              <a:path h="7785451" w="5789067">
                <a:moveTo>
                  <a:pt x="0" y="0"/>
                </a:moveTo>
                <a:lnTo>
                  <a:pt x="5789066" y="0"/>
                </a:lnTo>
                <a:lnTo>
                  <a:pt x="5789066" y="7785451"/>
                </a:lnTo>
                <a:lnTo>
                  <a:pt x="0" y="7785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7637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40659" y="7066837"/>
            <a:ext cx="1979828" cy="3220163"/>
            <a:chOff x="0" y="0"/>
            <a:chExt cx="306727" cy="4988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6727" cy="498888"/>
            </a:xfrm>
            <a:custGeom>
              <a:avLst/>
              <a:gdLst/>
              <a:ahLst/>
              <a:cxnLst/>
              <a:rect r="r" b="b" t="t" l="l"/>
              <a:pathLst>
                <a:path h="498888" w="306727">
                  <a:moveTo>
                    <a:pt x="0" y="0"/>
                  </a:moveTo>
                  <a:lnTo>
                    <a:pt x="306727" y="0"/>
                  </a:lnTo>
                  <a:lnTo>
                    <a:pt x="306727" y="498888"/>
                  </a:lnTo>
                  <a:lnTo>
                    <a:pt x="0" y="498888"/>
                  </a:lnTo>
                  <a:close/>
                </a:path>
              </a:pathLst>
            </a:custGeom>
            <a:blipFill>
              <a:blip r:embed="rId8"/>
              <a:stretch>
                <a:fillRect l="-44799" t="-8947" r="-50728" b="-1126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196644" y="7066837"/>
            <a:ext cx="3044014" cy="3220163"/>
            <a:chOff x="0" y="0"/>
            <a:chExt cx="471597" cy="4988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1597" cy="498888"/>
            </a:xfrm>
            <a:custGeom>
              <a:avLst/>
              <a:gdLst/>
              <a:ahLst/>
              <a:cxnLst/>
              <a:rect r="r" b="b" t="t" l="l"/>
              <a:pathLst>
                <a:path h="498888" w="471597">
                  <a:moveTo>
                    <a:pt x="0" y="0"/>
                  </a:moveTo>
                  <a:lnTo>
                    <a:pt x="471597" y="0"/>
                  </a:lnTo>
                  <a:lnTo>
                    <a:pt x="471597" y="498888"/>
                  </a:lnTo>
                  <a:lnTo>
                    <a:pt x="0" y="498888"/>
                  </a:lnTo>
                  <a:close/>
                </a:path>
              </a:pathLst>
            </a:custGeom>
            <a:blipFill>
              <a:blip r:embed="rId9"/>
              <a:stretch>
                <a:fillRect l="-37206" t="-8797" r="-36638" b="-55538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264501" y="7066837"/>
            <a:ext cx="3023499" cy="3220163"/>
            <a:chOff x="0" y="0"/>
            <a:chExt cx="796313" cy="84810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6313" cy="848109"/>
            </a:xfrm>
            <a:custGeom>
              <a:avLst/>
              <a:gdLst/>
              <a:ahLst/>
              <a:cxnLst/>
              <a:rect r="r" b="b" t="t" l="l"/>
              <a:pathLst>
                <a:path h="848109" w="796313">
                  <a:moveTo>
                    <a:pt x="0" y="0"/>
                  </a:moveTo>
                  <a:lnTo>
                    <a:pt x="796313" y="0"/>
                  </a:lnTo>
                  <a:lnTo>
                    <a:pt x="796313" y="848109"/>
                  </a:lnTo>
                  <a:lnTo>
                    <a:pt x="0" y="848109"/>
                  </a:ln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96313" cy="89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52085" y="2432902"/>
            <a:ext cx="5659771" cy="336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3"/>
              </a:lnSpc>
            </a:pPr>
            <a:r>
              <a:rPr lang="en-US" sz="8215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Our</a:t>
            </a:r>
          </a:p>
          <a:p>
            <a:pPr algn="l">
              <a:lnSpc>
                <a:spcPts val="8133"/>
              </a:lnSpc>
            </a:pPr>
            <a:r>
              <a:rPr lang="en-US" sz="8215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Team</a:t>
            </a:r>
          </a:p>
          <a:p>
            <a:pPr algn="l" marL="0" indent="0" lvl="0">
              <a:lnSpc>
                <a:spcPts val="9678"/>
              </a:lnSpc>
              <a:spcBef>
                <a:spcPct val="0"/>
              </a:spcBef>
            </a:pPr>
            <a:r>
              <a:rPr lang="en-US" b="true" sz="9776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Members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863802"/>
            <a:ext cx="480256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  <a:spcBef>
                <a:spcPts val="2610"/>
              </a:spcBef>
            </a:pPr>
            <a:r>
              <a:rPr lang="en-US" b="true" sz="2400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- scoot project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933351" y="4772609"/>
            <a:ext cx="5039244" cy="2019797"/>
          </a:xfrm>
          <a:prstGeom prst="rect">
            <a:avLst/>
          </a:prstGeom>
          <a:solidFill>
            <a:srgbClr val="1B1B1B">
              <a:alpha val="3529"/>
            </a:srgbClr>
          </a:solidFill>
          <a:ln w="38100" cap="sq">
            <a:solidFill>
              <a:srgbClr val="1B1B1B">
                <a:alpha val="3529"/>
              </a:srgbClr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386714" y="521385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2"/>
                </a:lnTo>
                <a:lnTo>
                  <a:pt x="0" y="1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86714" y="5526415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2"/>
                </a:lnTo>
                <a:lnTo>
                  <a:pt x="0" y="81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5933351" y="189051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12008777" y="189051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6386714" y="233176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3"/>
                </a:lnTo>
                <a:lnTo>
                  <a:pt x="0" y="113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86714" y="3043641"/>
            <a:ext cx="678311" cy="417086"/>
          </a:xfrm>
          <a:custGeom>
            <a:avLst/>
            <a:gdLst/>
            <a:ahLst/>
            <a:cxnLst/>
            <a:rect r="r" b="b" t="t" l="l"/>
            <a:pathLst>
              <a:path h="417086" w="678311">
                <a:moveTo>
                  <a:pt x="0" y="0"/>
                </a:moveTo>
                <a:lnTo>
                  <a:pt x="678311" y="0"/>
                </a:lnTo>
                <a:lnTo>
                  <a:pt x="678311" y="417086"/>
                </a:lnTo>
                <a:lnTo>
                  <a:pt x="0" y="41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181" t="-184975" r="-44604" b="-122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62140" y="233176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3"/>
                </a:lnTo>
                <a:lnTo>
                  <a:pt x="0" y="113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722902" y="1755252"/>
            <a:ext cx="3027456" cy="2290331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AutoShape 11" id="11"/>
          <p:cNvSpPr/>
          <p:nvPr/>
        </p:nvSpPr>
        <p:spPr>
          <a:xfrm rot="0">
            <a:off x="1722902" y="4273475"/>
            <a:ext cx="3027456" cy="2290331"/>
          </a:xfrm>
          <a:prstGeom prst="rect">
            <a:avLst/>
          </a:prstGeom>
          <a:solidFill>
            <a:srgbClr val="43A574"/>
          </a:solidFill>
        </p:spPr>
      </p:sp>
      <p:sp>
        <p:nvSpPr>
          <p:cNvPr name="AutoShape 12" id="12"/>
          <p:cNvSpPr/>
          <p:nvPr/>
        </p:nvSpPr>
        <p:spPr>
          <a:xfrm rot="0">
            <a:off x="1722902" y="6792406"/>
            <a:ext cx="3027456" cy="2290331"/>
          </a:xfrm>
          <a:prstGeom prst="rect">
            <a:avLst/>
          </a:prstGeom>
          <a:solidFill>
            <a:srgbClr val="40513B"/>
          </a:solidFill>
        </p:spPr>
      </p:sp>
      <p:sp>
        <p:nvSpPr>
          <p:cNvPr name="AutoShape 13" id="13"/>
          <p:cNvSpPr/>
          <p:nvPr/>
        </p:nvSpPr>
        <p:spPr>
          <a:xfrm rot="0">
            <a:off x="12008777" y="4772609"/>
            <a:ext cx="5039244" cy="20197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Freeform 14" id="14"/>
          <p:cNvSpPr/>
          <p:nvPr/>
        </p:nvSpPr>
        <p:spPr>
          <a:xfrm flipH="false" flipV="false" rot="0">
            <a:off x="12462140" y="5213851"/>
            <a:ext cx="673220" cy="1137313"/>
          </a:xfrm>
          <a:custGeom>
            <a:avLst/>
            <a:gdLst/>
            <a:ahLst/>
            <a:cxnLst/>
            <a:rect r="r" b="b" t="t" l="l"/>
            <a:pathLst>
              <a:path h="1137313" w="673220">
                <a:moveTo>
                  <a:pt x="0" y="0"/>
                </a:moveTo>
                <a:lnTo>
                  <a:pt x="673220" y="0"/>
                </a:lnTo>
                <a:lnTo>
                  <a:pt x="673220" y="1137312"/>
                </a:lnTo>
                <a:lnTo>
                  <a:pt x="0" y="11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62140" y="5526415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2"/>
                </a:lnTo>
                <a:lnTo>
                  <a:pt x="0" y="816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62140" y="2685420"/>
            <a:ext cx="721601" cy="816401"/>
          </a:xfrm>
          <a:custGeom>
            <a:avLst/>
            <a:gdLst/>
            <a:ahLst/>
            <a:cxnLst/>
            <a:rect r="r" b="b" t="t" l="l"/>
            <a:pathLst>
              <a:path h="816401" w="721601">
                <a:moveTo>
                  <a:pt x="0" y="0"/>
                </a:moveTo>
                <a:lnTo>
                  <a:pt x="721601" y="0"/>
                </a:lnTo>
                <a:lnTo>
                  <a:pt x="721601" y="816401"/>
                </a:lnTo>
                <a:lnTo>
                  <a:pt x="0" y="816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5890" t="-45589" r="-35929" b="-6278"/>
            </a:stretch>
          </a:blipFill>
        </p:spPr>
      </p:sp>
      <p:sp>
        <p:nvSpPr>
          <p:cNvPr name="AutoShape 17" id="17"/>
          <p:cNvSpPr/>
          <p:nvPr/>
        </p:nvSpPr>
        <p:spPr>
          <a:xfrm rot="0">
            <a:off x="6942581" y="7062939"/>
            <a:ext cx="8615895" cy="2019797"/>
          </a:xfrm>
          <a:prstGeom prst="rect">
            <a:avLst/>
          </a:prstGeom>
          <a:solidFill>
            <a:srgbClr val="1B1B1B">
              <a:alpha val="3529"/>
            </a:srgbClr>
          </a:solidFill>
          <a:ln w="38100" cap="sq">
            <a:solidFill>
              <a:srgbClr val="1B1B1B">
                <a:alpha val="3529"/>
              </a:srgbClr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8651461" y="7386419"/>
            <a:ext cx="812637" cy="1372839"/>
          </a:xfrm>
          <a:custGeom>
            <a:avLst/>
            <a:gdLst/>
            <a:ahLst/>
            <a:cxnLst/>
            <a:rect r="r" b="b" t="t" l="l"/>
            <a:pathLst>
              <a:path h="1372839" w="812637">
                <a:moveTo>
                  <a:pt x="0" y="0"/>
                </a:moveTo>
                <a:lnTo>
                  <a:pt x="812637" y="0"/>
                </a:lnTo>
                <a:lnTo>
                  <a:pt x="812637" y="1372838"/>
                </a:lnTo>
                <a:lnTo>
                  <a:pt x="0" y="137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8470" t="-4508" r="-45697" b="-450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51461" y="8248173"/>
            <a:ext cx="831182" cy="511084"/>
          </a:xfrm>
          <a:custGeom>
            <a:avLst/>
            <a:gdLst/>
            <a:ahLst/>
            <a:cxnLst/>
            <a:rect r="r" b="b" t="t" l="l"/>
            <a:pathLst>
              <a:path h="511084" w="831182">
                <a:moveTo>
                  <a:pt x="0" y="0"/>
                </a:moveTo>
                <a:lnTo>
                  <a:pt x="831181" y="0"/>
                </a:lnTo>
                <a:lnTo>
                  <a:pt x="831181" y="511084"/>
                </a:lnTo>
                <a:lnTo>
                  <a:pt x="0" y="511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8181" t="-184975" r="-44604" b="-1229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086350" y="851895"/>
            <a:ext cx="8115300" cy="56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b="true" sz="3600" spc="21">
                <a:solidFill>
                  <a:srgbClr val="191919"/>
                </a:solidFill>
                <a:latin typeface="Cairo 2 Bold"/>
                <a:ea typeface="Cairo 2 Bold"/>
                <a:cs typeface="Cairo 2 Bold"/>
                <a:sym typeface="Cairo 2 Bold"/>
              </a:rPr>
              <a:t>STATISTICS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66005" y="5243940"/>
            <a:ext cx="2864506" cy="862293"/>
            <a:chOff x="0" y="0"/>
            <a:chExt cx="3819342" cy="114972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689730"/>
              <a:ext cx="3819342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1800">
                  <a:solidFill>
                    <a:srgbClr val="191919"/>
                  </a:solidFill>
                  <a:latin typeface="Maven Pro"/>
                  <a:ea typeface="Maven Pro"/>
                  <a:cs typeface="Maven Pro"/>
                  <a:sym typeface="Maven Pro"/>
                </a:rPr>
                <a:t>post per day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54726" y="2462731"/>
            <a:ext cx="2864506" cy="875374"/>
            <a:chOff x="0" y="0"/>
            <a:chExt cx="3819342" cy="116716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689730"/>
              <a:ext cx="3819342" cy="477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2"/>
                </a:lnSpc>
              </a:pPr>
              <a:r>
                <a:rPr lang="en-US" sz="1899" b="true">
                  <a:solidFill>
                    <a:srgbClr val="191919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Engagement percentage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44%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60000">
            <a:off x="13725763" y="2972243"/>
            <a:ext cx="2864506" cy="35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180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post per week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33687" y="2469302"/>
            <a:ext cx="286450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609966"/>
                </a:solidFill>
                <a:latin typeface="Cairo 2 Bold"/>
                <a:ea typeface="Cairo 2 Bold"/>
                <a:cs typeface="Cairo 2 Bold"/>
                <a:sym typeface="Cairo 2 Bold"/>
              </a:rPr>
              <a:t>7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2240733" y="2458366"/>
            <a:ext cx="1991794" cy="1063698"/>
            <a:chOff x="0" y="0"/>
            <a:chExt cx="2655725" cy="141826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826443"/>
              <a:ext cx="2655725" cy="591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5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Followers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2655725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28k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138739" y="4882383"/>
            <a:ext cx="2308712" cy="1073222"/>
            <a:chOff x="0" y="0"/>
            <a:chExt cx="3078283" cy="1430963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816918"/>
              <a:ext cx="3078283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Admins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3078283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15 person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074728" y="7992208"/>
            <a:ext cx="232380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ads value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941431" y="5243940"/>
            <a:ext cx="2864506" cy="862293"/>
            <a:chOff x="0" y="0"/>
            <a:chExt cx="3819342" cy="1149724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689730"/>
              <a:ext cx="3819342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1800">
                  <a:solidFill>
                    <a:srgbClr val="191919"/>
                  </a:solidFill>
                  <a:latin typeface="Maven Pro"/>
                  <a:ea typeface="Maven Pro"/>
                  <a:cs typeface="Maven Pro"/>
                  <a:sym typeface="Maven Pro"/>
                </a:rPr>
                <a:t>frequency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-19050"/>
              <a:ext cx="381934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>
                  <a:solidFill>
                    <a:srgbClr val="609966"/>
                  </a:solidFill>
                  <a:latin typeface="Maven Pro Bold"/>
                  <a:ea typeface="Maven Pro Bold"/>
                  <a:cs typeface="Maven Pro Bold"/>
                  <a:sym typeface="Maven Pro Bold"/>
                </a:rPr>
                <a:t>1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59999">
            <a:off x="9928363" y="8175982"/>
            <a:ext cx="3788602" cy="46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38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post Interaction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938919" y="7504953"/>
            <a:ext cx="378860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b="true" sz="3967">
                <a:solidFill>
                  <a:srgbClr val="609966"/>
                </a:solidFill>
                <a:latin typeface="Cairo 2 Bold"/>
                <a:ea typeface="Cairo 2 Bold"/>
                <a:cs typeface="Cairo 2 Bold"/>
                <a:sym typeface="Cairo 2 Bold"/>
              </a:rPr>
              <a:t>0.42%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074728" y="7455615"/>
            <a:ext cx="2323804" cy="48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300K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17260"/>
            <a:ext cx="1898636" cy="1893890"/>
          </a:xfrm>
          <a:custGeom>
            <a:avLst/>
            <a:gdLst/>
            <a:ahLst/>
            <a:cxnLst/>
            <a:rect r="r" b="b" t="t" l="l"/>
            <a:pathLst>
              <a:path h="1893890" w="1898636">
                <a:moveTo>
                  <a:pt x="0" y="0"/>
                </a:moveTo>
                <a:lnTo>
                  <a:pt x="1898636" y="0"/>
                </a:lnTo>
                <a:lnTo>
                  <a:pt x="1898636" y="1893889"/>
                </a:lnTo>
                <a:lnTo>
                  <a:pt x="0" y="189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2757" y="3330669"/>
            <a:ext cx="11538784" cy="300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6"/>
              </a:lnSpc>
              <a:spcBef>
                <a:spcPct val="0"/>
              </a:spcBef>
            </a:pPr>
            <a:r>
              <a:rPr lang="en-US" b="true" sz="17533">
                <a:solidFill>
                  <a:srgbClr val="000000"/>
                </a:solidFill>
                <a:latin typeface="Cairo 1 Bold"/>
                <a:ea typeface="Cairo 1 Bold"/>
                <a:cs typeface="Cairo 1 Bold"/>
                <a:sym typeface="Cairo 1 Bold"/>
              </a:rPr>
              <a:t>Media Plan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40633" y="-2091691"/>
            <a:ext cx="2288858" cy="4114800"/>
          </a:xfrm>
          <a:custGeom>
            <a:avLst/>
            <a:gdLst/>
            <a:ahLst/>
            <a:cxnLst/>
            <a:rect r="r" b="b" t="t" l="l"/>
            <a:pathLst>
              <a:path h="4114800" w="2288858">
                <a:moveTo>
                  <a:pt x="0" y="0"/>
                </a:moveTo>
                <a:lnTo>
                  <a:pt x="2288857" y="0"/>
                </a:lnTo>
                <a:lnTo>
                  <a:pt x="2288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1508" y="8328110"/>
            <a:ext cx="2952369" cy="4114800"/>
          </a:xfrm>
          <a:custGeom>
            <a:avLst/>
            <a:gdLst/>
            <a:ahLst/>
            <a:cxnLst/>
            <a:rect r="r" b="b" t="t" l="l"/>
            <a:pathLst>
              <a:path h="4114800" w="2952369">
                <a:moveTo>
                  <a:pt x="0" y="0"/>
                </a:moveTo>
                <a:lnTo>
                  <a:pt x="2952369" y="0"/>
                </a:lnTo>
                <a:lnTo>
                  <a:pt x="2952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10797" y="1482819"/>
            <a:ext cx="5450066" cy="4114800"/>
          </a:xfrm>
          <a:custGeom>
            <a:avLst/>
            <a:gdLst/>
            <a:ahLst/>
            <a:cxnLst/>
            <a:rect r="r" b="b" t="t" l="l"/>
            <a:pathLst>
              <a:path h="4114800" w="5450066">
                <a:moveTo>
                  <a:pt x="0" y="0"/>
                </a:moveTo>
                <a:lnTo>
                  <a:pt x="5450067" y="0"/>
                </a:lnTo>
                <a:lnTo>
                  <a:pt x="54500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48307" y="4441910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785169" y="-1291117"/>
            <a:ext cx="2072831" cy="4114800"/>
          </a:xfrm>
          <a:custGeom>
            <a:avLst/>
            <a:gdLst/>
            <a:ahLst/>
            <a:cxnLst/>
            <a:rect r="r" b="b" t="t" l="l"/>
            <a:pathLst>
              <a:path h="4114800" w="2072831">
                <a:moveTo>
                  <a:pt x="0" y="0"/>
                </a:moveTo>
                <a:lnTo>
                  <a:pt x="2072830" y="0"/>
                </a:lnTo>
                <a:lnTo>
                  <a:pt x="20728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147096" y="6186043"/>
            <a:ext cx="7315200" cy="3246120"/>
          </a:xfrm>
          <a:custGeom>
            <a:avLst/>
            <a:gdLst/>
            <a:ahLst/>
            <a:cxnLst/>
            <a:rect r="r" b="b" t="t" l="l"/>
            <a:pathLst>
              <a:path h="3246120" w="7315200">
                <a:moveTo>
                  <a:pt x="0" y="0"/>
                </a:moveTo>
                <a:lnTo>
                  <a:pt x="7315200" y="0"/>
                </a:lnTo>
                <a:lnTo>
                  <a:pt x="73152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97970" y="-270132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41807" y="9013507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943139" y="5143500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29490" y="8328110"/>
            <a:ext cx="1741879" cy="1465155"/>
          </a:xfrm>
          <a:custGeom>
            <a:avLst/>
            <a:gdLst/>
            <a:ahLst/>
            <a:cxnLst/>
            <a:rect r="r" b="b" t="t" l="l"/>
            <a:pathLst>
              <a:path h="1465155" w="1741879">
                <a:moveTo>
                  <a:pt x="0" y="0"/>
                </a:moveTo>
                <a:lnTo>
                  <a:pt x="1741880" y="0"/>
                </a:lnTo>
                <a:lnTo>
                  <a:pt x="1741880" y="1465155"/>
                </a:lnTo>
                <a:lnTo>
                  <a:pt x="0" y="14651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66283"/>
            <a:ext cx="3496217" cy="952378"/>
            <a:chOff x="0" y="0"/>
            <a:chExt cx="920814" cy="2508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0814" cy="250832"/>
            </a:xfrm>
            <a:custGeom>
              <a:avLst/>
              <a:gdLst/>
              <a:ahLst/>
              <a:cxnLst/>
              <a:rect r="r" b="b" t="t" l="l"/>
              <a:pathLst>
                <a:path h="250832" w="920814">
                  <a:moveTo>
                    <a:pt x="112933" y="0"/>
                  </a:moveTo>
                  <a:lnTo>
                    <a:pt x="807881" y="0"/>
                  </a:lnTo>
                  <a:cubicBezTo>
                    <a:pt x="837833" y="0"/>
                    <a:pt x="866558" y="11898"/>
                    <a:pt x="887737" y="33077"/>
                  </a:cubicBezTo>
                  <a:cubicBezTo>
                    <a:pt x="908916" y="54256"/>
                    <a:pt x="920814" y="82981"/>
                    <a:pt x="920814" y="112933"/>
                  </a:cubicBezTo>
                  <a:lnTo>
                    <a:pt x="920814" y="137899"/>
                  </a:lnTo>
                  <a:cubicBezTo>
                    <a:pt x="920814" y="200270"/>
                    <a:pt x="870253" y="250832"/>
                    <a:pt x="807881" y="250832"/>
                  </a:cubicBezTo>
                  <a:lnTo>
                    <a:pt x="112933" y="250832"/>
                  </a:lnTo>
                  <a:cubicBezTo>
                    <a:pt x="82981" y="250832"/>
                    <a:pt x="54256" y="238934"/>
                    <a:pt x="33077" y="217755"/>
                  </a:cubicBezTo>
                  <a:cubicBezTo>
                    <a:pt x="11898" y="196576"/>
                    <a:pt x="0" y="167851"/>
                    <a:pt x="0" y="137899"/>
                  </a:cubicBezTo>
                  <a:lnTo>
                    <a:pt x="0" y="112933"/>
                  </a:lnTo>
                  <a:cubicBezTo>
                    <a:pt x="0" y="82981"/>
                    <a:pt x="11898" y="54256"/>
                    <a:pt x="33077" y="33077"/>
                  </a:cubicBezTo>
                  <a:cubicBezTo>
                    <a:pt x="54256" y="11898"/>
                    <a:pt x="82981" y="0"/>
                    <a:pt x="112933" y="0"/>
                  </a:cubicBezTo>
                  <a:close/>
                </a:path>
              </a:pathLst>
            </a:custGeom>
            <a:solidFill>
              <a:srgbClr val="9DC08A"/>
            </a:solidFill>
            <a:ln w="19050" cap="rnd">
              <a:solidFill>
                <a:srgbClr val="9DC08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20814" cy="298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24916" y="944974"/>
            <a:ext cx="29037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Cairo 2 Medium"/>
                <a:ea typeface="Cairo 2 Medium"/>
                <a:cs typeface="Cairo 2 Medium"/>
                <a:sym typeface="Cairo 2 Medium"/>
              </a:rPr>
              <a:t>Brand Guidelines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90886" y="699608"/>
            <a:ext cx="43957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640" y="2530170"/>
            <a:ext cx="7639496" cy="173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9"/>
              </a:lnSpc>
              <a:spcBef>
                <a:spcPct val="0"/>
              </a:spcBef>
            </a:pPr>
            <a:r>
              <a:rPr lang="en-US" sz="10099" b="true">
                <a:solidFill>
                  <a:srgbClr val="000000"/>
                </a:solidFill>
                <a:latin typeface="Cairo 2 Heavy"/>
                <a:ea typeface="Cairo 2 Heavy"/>
                <a:cs typeface="Cairo 2 Heavy"/>
                <a:sym typeface="Cairo 2 Heavy"/>
              </a:rPr>
              <a:t>Our 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5840" y="4454813"/>
            <a:ext cx="8737063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Within 6 months, introduce the E-scoot brand to the Egyptian market by increasing brand awareness among men and women aged 18-30, achieving a 50% increase in brand recognition, reaching 500,000 unique individuals, generating 50,000 website visits, and maintaining a 2% CTR across all digital platforms, with a total budget of 1 million Egyptian pounds.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968190" y="2561932"/>
            <a:ext cx="5176076" cy="5163136"/>
          </a:xfrm>
          <a:custGeom>
            <a:avLst/>
            <a:gdLst/>
            <a:ahLst/>
            <a:cxnLst/>
            <a:rect r="r" b="b" t="t" l="l"/>
            <a:pathLst>
              <a:path h="5163136" w="5176076">
                <a:moveTo>
                  <a:pt x="0" y="0"/>
                </a:moveTo>
                <a:lnTo>
                  <a:pt x="5176076" y="0"/>
                </a:lnTo>
                <a:lnTo>
                  <a:pt x="5176076" y="5163136"/>
                </a:lnTo>
                <a:lnTo>
                  <a:pt x="0" y="516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790283" y="7194152"/>
            <a:ext cx="7315200" cy="3246120"/>
          </a:xfrm>
          <a:custGeom>
            <a:avLst/>
            <a:gdLst/>
            <a:ahLst/>
            <a:cxnLst/>
            <a:rect r="r" b="b" t="t" l="l"/>
            <a:pathLst>
              <a:path h="3246120" w="7315200">
                <a:moveTo>
                  <a:pt x="0" y="0"/>
                </a:moveTo>
                <a:lnTo>
                  <a:pt x="7315200" y="0"/>
                </a:lnTo>
                <a:lnTo>
                  <a:pt x="73152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8367" y="8817212"/>
            <a:ext cx="575225" cy="392591"/>
          </a:xfrm>
          <a:custGeom>
            <a:avLst/>
            <a:gdLst/>
            <a:ahLst/>
            <a:cxnLst/>
            <a:rect r="r" b="b" t="t" l="l"/>
            <a:pathLst>
              <a:path h="392591" w="575225">
                <a:moveTo>
                  <a:pt x="0" y="0"/>
                </a:moveTo>
                <a:lnTo>
                  <a:pt x="575225" y="0"/>
                </a:lnTo>
                <a:lnTo>
                  <a:pt x="575225" y="392591"/>
                </a:lnTo>
                <a:lnTo>
                  <a:pt x="0" y="392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748631" y="9835009"/>
            <a:ext cx="856450" cy="519223"/>
          </a:xfrm>
          <a:custGeom>
            <a:avLst/>
            <a:gdLst/>
            <a:ahLst/>
            <a:cxnLst/>
            <a:rect r="r" b="b" t="t" l="l"/>
            <a:pathLst>
              <a:path h="519223" w="856450">
                <a:moveTo>
                  <a:pt x="0" y="0"/>
                </a:moveTo>
                <a:lnTo>
                  <a:pt x="856450" y="0"/>
                </a:lnTo>
                <a:lnTo>
                  <a:pt x="856450" y="519223"/>
                </a:lnTo>
                <a:lnTo>
                  <a:pt x="0" y="519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20461" y="2042709"/>
            <a:ext cx="856450" cy="519223"/>
          </a:xfrm>
          <a:custGeom>
            <a:avLst/>
            <a:gdLst/>
            <a:ahLst/>
            <a:cxnLst/>
            <a:rect r="r" b="b" t="t" l="l"/>
            <a:pathLst>
              <a:path h="519223" w="856450">
                <a:moveTo>
                  <a:pt x="0" y="0"/>
                </a:moveTo>
                <a:lnTo>
                  <a:pt x="856449" y="0"/>
                </a:lnTo>
                <a:lnTo>
                  <a:pt x="856449" y="519223"/>
                </a:lnTo>
                <a:lnTo>
                  <a:pt x="0" y="519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749355" y="5699994"/>
            <a:ext cx="6840134" cy="509001"/>
          </a:xfrm>
          <a:custGeom>
            <a:avLst/>
            <a:gdLst/>
            <a:ahLst/>
            <a:cxnLst/>
            <a:rect r="r" b="b" t="t" l="l"/>
            <a:pathLst>
              <a:path h="509001" w="6840134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2714" y="3722012"/>
            <a:ext cx="7053416" cy="2086085"/>
            <a:chOff x="0" y="0"/>
            <a:chExt cx="1632342" cy="482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2342" cy="482774"/>
            </a:xfrm>
            <a:custGeom>
              <a:avLst/>
              <a:gdLst/>
              <a:ahLst/>
              <a:cxnLst/>
              <a:rect r="r" b="b" t="t" l="l"/>
              <a:pathLst>
                <a:path h="482774" w="1632342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9DC08A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174918"/>
            <a:ext cx="1228028" cy="1226514"/>
            <a:chOff x="0" y="0"/>
            <a:chExt cx="323431" cy="3230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9DC08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9782114" y="5699994"/>
            <a:ext cx="6840134" cy="509001"/>
          </a:xfrm>
          <a:custGeom>
            <a:avLst/>
            <a:gdLst/>
            <a:ahLst/>
            <a:cxnLst/>
            <a:rect r="r" b="b" t="t" l="l"/>
            <a:pathLst>
              <a:path h="509001" w="6840134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75473" y="3722012"/>
            <a:ext cx="7053416" cy="2086085"/>
            <a:chOff x="0" y="0"/>
            <a:chExt cx="1632342" cy="4827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2342" cy="482774"/>
            </a:xfrm>
            <a:custGeom>
              <a:avLst/>
              <a:gdLst/>
              <a:ahLst/>
              <a:cxnLst/>
              <a:rect r="r" b="b" t="t" l="l"/>
              <a:pathLst>
                <a:path h="482774" w="1632342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3F503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61459" y="4174918"/>
            <a:ext cx="1228028" cy="1595754"/>
            <a:chOff x="0" y="0"/>
            <a:chExt cx="323431" cy="4202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3431" cy="420281"/>
            </a:xfrm>
            <a:custGeom>
              <a:avLst/>
              <a:gdLst/>
              <a:ahLst/>
              <a:cxnLst/>
              <a:rect r="r" b="b" t="t" l="l"/>
              <a:pathLst>
                <a:path h="420281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420281"/>
                  </a:lnTo>
                  <a:lnTo>
                    <a:pt x="0" y="420281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323431" cy="52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3F503B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03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0800000">
            <a:off x="1749355" y="8137171"/>
            <a:ext cx="6840134" cy="509001"/>
          </a:xfrm>
          <a:custGeom>
            <a:avLst/>
            <a:gdLst/>
            <a:ahLst/>
            <a:cxnLst/>
            <a:rect r="r" b="b" t="t" l="l"/>
            <a:pathLst>
              <a:path h="509001" w="6840134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42714" y="6159189"/>
            <a:ext cx="7053416" cy="2086085"/>
            <a:chOff x="0" y="0"/>
            <a:chExt cx="1632342" cy="4827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32342" cy="482774"/>
            </a:xfrm>
            <a:custGeom>
              <a:avLst/>
              <a:gdLst/>
              <a:ahLst/>
              <a:cxnLst/>
              <a:rect r="r" b="b" t="t" l="l"/>
              <a:pathLst>
                <a:path h="482774" w="1632342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5F986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2025" y="6588975"/>
            <a:ext cx="1228028" cy="1226514"/>
            <a:chOff x="0" y="0"/>
            <a:chExt cx="323431" cy="3230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5F986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06129" y="6923421"/>
            <a:ext cx="4937911" cy="126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5"/>
              </a:lnSpc>
            </a:pPr>
            <a:r>
              <a:rPr lang="en-US" sz="1613">
                <a:solidFill>
                  <a:srgbClr val="231F20"/>
                </a:solidFill>
                <a:latin typeface="Cairo 2"/>
                <a:ea typeface="Cairo 2"/>
                <a:cs typeface="Cairo 2"/>
                <a:sym typeface="Cairo 2"/>
              </a:rPr>
              <a:t>Successful, sophisticated Value personal growth, Wide intellectual interests, Varied leisure activities, Well-informed, concerned </a:t>
            </a:r>
          </a:p>
          <a:p>
            <a:pPr algn="l">
              <a:lnSpc>
                <a:spcPts val="2065"/>
              </a:lnSpc>
            </a:pPr>
            <a:r>
              <a:rPr lang="en-US" sz="1613">
                <a:solidFill>
                  <a:srgbClr val="231F20"/>
                </a:solidFill>
                <a:latin typeface="Cairo 2"/>
                <a:ea typeface="Cairo 2"/>
                <a:cs typeface="Cairo 2"/>
                <a:sym typeface="Cairo 2"/>
              </a:rPr>
              <a:t>with social issues, Highly social.</a:t>
            </a:r>
          </a:p>
          <a:p>
            <a:pPr algn="l">
              <a:lnSpc>
                <a:spcPts val="206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306129" y="6399495"/>
            <a:ext cx="5773868" cy="65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9"/>
              </a:lnSpc>
            </a:pPr>
            <a:r>
              <a:rPr lang="en-US" sz="2257" b="true">
                <a:solidFill>
                  <a:srgbClr val="333231"/>
                </a:solidFill>
                <a:latin typeface="Cairo 2 Bold"/>
                <a:ea typeface="Cairo 2 Bold"/>
                <a:cs typeface="Cairo 2 Bold"/>
                <a:sym typeface="Cairo 2 Bold"/>
              </a:rPr>
              <a:t>LIFESTYLE CHARACTERISTICS</a:t>
            </a:r>
          </a:p>
          <a:p>
            <a:pPr algn="l" marL="0" indent="0" lvl="0">
              <a:lnSpc>
                <a:spcPts val="2377"/>
              </a:lnSpc>
              <a:spcBef>
                <a:spcPct val="0"/>
              </a:spcBef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-10800000">
            <a:off x="9782114" y="8137171"/>
            <a:ext cx="6840134" cy="509001"/>
          </a:xfrm>
          <a:custGeom>
            <a:avLst/>
            <a:gdLst/>
            <a:ahLst/>
            <a:cxnLst/>
            <a:rect r="r" b="b" t="t" l="l"/>
            <a:pathLst>
              <a:path h="509001" w="6840134">
                <a:moveTo>
                  <a:pt x="0" y="0"/>
                </a:moveTo>
                <a:lnTo>
                  <a:pt x="6840134" y="0"/>
                </a:lnTo>
                <a:lnTo>
                  <a:pt x="6840134" y="509001"/>
                </a:lnTo>
                <a:lnTo>
                  <a:pt x="0" y="509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675473" y="6159189"/>
            <a:ext cx="7053416" cy="2086085"/>
            <a:chOff x="0" y="0"/>
            <a:chExt cx="1632342" cy="4827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2342" cy="482774"/>
            </a:xfrm>
            <a:custGeom>
              <a:avLst/>
              <a:gdLst/>
              <a:ahLst/>
              <a:cxnLst/>
              <a:rect r="r" b="b" t="t" l="l"/>
              <a:pathLst>
                <a:path h="482774" w="1632342">
                  <a:moveTo>
                    <a:pt x="35124" y="0"/>
                  </a:moveTo>
                  <a:lnTo>
                    <a:pt x="1597218" y="0"/>
                  </a:lnTo>
                  <a:cubicBezTo>
                    <a:pt x="1616617" y="0"/>
                    <a:pt x="1632342" y="15725"/>
                    <a:pt x="1632342" y="35124"/>
                  </a:cubicBezTo>
                  <a:lnTo>
                    <a:pt x="1632342" y="447650"/>
                  </a:lnTo>
                  <a:cubicBezTo>
                    <a:pt x="1632342" y="456966"/>
                    <a:pt x="1628641" y="465899"/>
                    <a:pt x="1622055" y="472486"/>
                  </a:cubicBezTo>
                  <a:cubicBezTo>
                    <a:pt x="1615468" y="479073"/>
                    <a:pt x="1606534" y="482774"/>
                    <a:pt x="1597218" y="482774"/>
                  </a:cubicBezTo>
                  <a:lnTo>
                    <a:pt x="35124" y="482774"/>
                  </a:lnTo>
                  <a:cubicBezTo>
                    <a:pt x="15725" y="482774"/>
                    <a:pt x="0" y="467048"/>
                    <a:pt x="0" y="447650"/>
                  </a:cubicBezTo>
                  <a:lnTo>
                    <a:pt x="0" y="35124"/>
                  </a:lnTo>
                  <a:cubicBezTo>
                    <a:pt x="0" y="25808"/>
                    <a:pt x="3701" y="16874"/>
                    <a:pt x="10287" y="10287"/>
                  </a:cubicBezTo>
                  <a:cubicBezTo>
                    <a:pt x="16874" y="3701"/>
                    <a:pt x="25808" y="0"/>
                    <a:pt x="3512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E7F0DC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632342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061459" y="6612095"/>
            <a:ext cx="1228028" cy="1595754"/>
            <a:chOff x="0" y="0"/>
            <a:chExt cx="323431" cy="42028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3431" cy="420281"/>
            </a:xfrm>
            <a:custGeom>
              <a:avLst/>
              <a:gdLst/>
              <a:ahLst/>
              <a:cxnLst/>
              <a:rect r="r" b="b" t="t" l="l"/>
              <a:pathLst>
                <a:path h="420281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420281"/>
                  </a:lnTo>
                  <a:lnTo>
                    <a:pt x="0" y="420281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04775"/>
              <a:ext cx="323431" cy="52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  <a:r>
                <a:rPr lang="en-US" b="true" sz="5768">
                  <a:solidFill>
                    <a:srgbClr val="609965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04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338887" y="6923421"/>
            <a:ext cx="4894779" cy="126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5"/>
              </a:lnSpc>
            </a:pPr>
            <a:r>
              <a:rPr lang="en-US" sz="1613">
                <a:solidFill>
                  <a:srgbClr val="231F20"/>
                </a:solidFill>
                <a:latin typeface="Cairo 2"/>
                <a:ea typeface="Cairo 2"/>
                <a:cs typeface="Cairo 2"/>
                <a:sym typeface="Cairo 2"/>
              </a:rPr>
              <a:t>Enjoy the "finer things", Receptive to new products,, technologies, distribution, Skeptical of advertising, Frequent readers of a wide variety of publications, Light TV viewers</a:t>
            </a:r>
          </a:p>
          <a:p>
            <a:pPr algn="l">
              <a:lnSpc>
                <a:spcPts val="206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0421473" y="6458542"/>
            <a:ext cx="5190866" cy="71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1"/>
              </a:lnSpc>
            </a:pPr>
            <a:r>
              <a:rPr lang="en-US" sz="2157" b="true">
                <a:solidFill>
                  <a:srgbClr val="333231"/>
                </a:solidFill>
                <a:latin typeface="Cairo 2 Bold"/>
                <a:ea typeface="Cairo 2 Bold"/>
                <a:cs typeface="Cairo 2 Bold"/>
                <a:sym typeface="Cairo 2 Bold"/>
              </a:rPr>
              <a:t>CONSUMER CHARACTERISTICS</a:t>
            </a:r>
          </a:p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6842072" y="4053158"/>
            <a:ext cx="1470034" cy="1470034"/>
          </a:xfrm>
          <a:custGeom>
            <a:avLst/>
            <a:gdLst/>
            <a:ahLst/>
            <a:cxnLst/>
            <a:rect r="r" b="b" t="t" l="l"/>
            <a:pathLst>
              <a:path h="1470034" w="1470034">
                <a:moveTo>
                  <a:pt x="0" y="0"/>
                </a:moveTo>
                <a:lnTo>
                  <a:pt x="1470034" y="0"/>
                </a:lnTo>
                <a:lnTo>
                  <a:pt x="1470034" y="1470034"/>
                </a:lnTo>
                <a:lnTo>
                  <a:pt x="0" y="147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919303" y="6505830"/>
            <a:ext cx="1392803" cy="1392803"/>
          </a:xfrm>
          <a:custGeom>
            <a:avLst/>
            <a:gdLst/>
            <a:ahLst/>
            <a:cxnLst/>
            <a:rect r="r" b="b" t="t" l="l"/>
            <a:pathLst>
              <a:path h="1392803" w="1392803">
                <a:moveTo>
                  <a:pt x="0" y="0"/>
                </a:moveTo>
                <a:lnTo>
                  <a:pt x="1392803" y="0"/>
                </a:lnTo>
                <a:lnTo>
                  <a:pt x="1392803" y="1392803"/>
                </a:lnTo>
                <a:lnTo>
                  <a:pt x="0" y="139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233666" y="4131470"/>
            <a:ext cx="1264156" cy="1313409"/>
          </a:xfrm>
          <a:custGeom>
            <a:avLst/>
            <a:gdLst/>
            <a:ahLst/>
            <a:cxnLst/>
            <a:rect r="r" b="b" t="t" l="l"/>
            <a:pathLst>
              <a:path h="1313409" w="1264156">
                <a:moveTo>
                  <a:pt x="0" y="0"/>
                </a:moveTo>
                <a:lnTo>
                  <a:pt x="1264157" y="0"/>
                </a:lnTo>
                <a:lnTo>
                  <a:pt x="1264157" y="1313409"/>
                </a:lnTo>
                <a:lnTo>
                  <a:pt x="0" y="1313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132876" y="6505830"/>
            <a:ext cx="1364947" cy="1392803"/>
          </a:xfrm>
          <a:custGeom>
            <a:avLst/>
            <a:gdLst/>
            <a:ahLst/>
            <a:cxnLst/>
            <a:rect r="r" b="b" t="t" l="l"/>
            <a:pathLst>
              <a:path h="1392803" w="1364947">
                <a:moveTo>
                  <a:pt x="0" y="0"/>
                </a:moveTo>
                <a:lnTo>
                  <a:pt x="1364947" y="0"/>
                </a:lnTo>
                <a:lnTo>
                  <a:pt x="1364947" y="1392803"/>
                </a:lnTo>
                <a:lnTo>
                  <a:pt x="0" y="13928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190053" y="4521285"/>
            <a:ext cx="4183100" cy="150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373" indent="-228186" lvl="1">
              <a:lnSpc>
                <a:spcPts val="2705"/>
              </a:lnSpc>
              <a:buFont typeface="Arial"/>
              <a:buChar char="•"/>
            </a:pPr>
            <a:r>
              <a:rPr lang="en-US" sz="2113">
                <a:solidFill>
                  <a:srgbClr val="231F20"/>
                </a:solidFill>
                <a:latin typeface="Cairo 2"/>
                <a:ea typeface="Cairo 2"/>
                <a:cs typeface="Cairo 2"/>
                <a:sym typeface="Cairo 2"/>
              </a:rPr>
              <a:t>Gender: Men and Women</a:t>
            </a:r>
          </a:p>
          <a:p>
            <a:pPr algn="l" marL="456373" indent="-228186" lvl="1">
              <a:lnSpc>
                <a:spcPts val="2705"/>
              </a:lnSpc>
              <a:buFont typeface="Arial"/>
              <a:buChar char="•"/>
            </a:pPr>
            <a:r>
              <a:rPr lang="en-US" sz="2113">
                <a:solidFill>
                  <a:srgbClr val="231F20"/>
                </a:solidFill>
                <a:latin typeface="Cairo 2"/>
                <a:ea typeface="Cairo 2"/>
                <a:cs typeface="Cairo 2"/>
                <a:sym typeface="Cairo 2"/>
              </a:rPr>
              <a:t>Age: 18-30</a:t>
            </a:r>
          </a:p>
          <a:p>
            <a:pPr algn="l">
              <a:lnSpc>
                <a:spcPts val="2705"/>
              </a:lnSpc>
            </a:pPr>
          </a:p>
          <a:p>
            <a:pPr algn="l" marL="0" indent="0" lvl="0">
              <a:lnSpc>
                <a:spcPts val="3857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338887" y="4486244"/>
            <a:ext cx="4183100" cy="1012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5"/>
              </a:lnSpc>
            </a:pPr>
            <a:r>
              <a:rPr lang="en-US" sz="1613">
                <a:solidFill>
                  <a:srgbClr val="231F20"/>
                </a:solidFill>
                <a:latin typeface="Cairo 2"/>
                <a:ea typeface="Cairo 2"/>
                <a:cs typeface="Cairo 2"/>
                <a:sym typeface="Cairo 2"/>
              </a:rPr>
              <a:t>Optimistic, Self-confident, Involved, Outgoing, Growth-oriented, Open to change, Established &amp; emerging leaders in business &amp; government</a:t>
            </a:r>
          </a:p>
          <a:p>
            <a:pPr algn="l">
              <a:lnSpc>
                <a:spcPts val="2065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2388714" y="4011839"/>
            <a:ext cx="4100514" cy="37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Cairo 2 Bold"/>
                <a:ea typeface="Cairo 2 Bold"/>
                <a:cs typeface="Cairo 2 Bold"/>
                <a:sym typeface="Cairo 2 Bold"/>
              </a:rPr>
              <a:t>DEMOGRAPHICS: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316069" y="1358670"/>
            <a:ext cx="11294937" cy="87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3"/>
              </a:lnSpc>
              <a:spcBef>
                <a:spcPct val="0"/>
              </a:spcBef>
            </a:pPr>
            <a:r>
              <a:rPr lang="en-US" b="true" sz="5052" spc="308">
                <a:solidFill>
                  <a:srgbClr val="343432"/>
                </a:solidFill>
                <a:latin typeface="Cairo 2 Bold"/>
                <a:ea typeface="Cairo 2 Bold"/>
                <a:cs typeface="Cairo 2 Bold"/>
                <a:sym typeface="Cairo 2 Bold"/>
              </a:rPr>
              <a:t>TARGET AUDINCE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846501" y="2346266"/>
            <a:ext cx="10558160" cy="70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sz="2068">
                <a:solidFill>
                  <a:srgbClr val="343432"/>
                </a:solidFill>
                <a:latin typeface="Cairo 2"/>
                <a:ea typeface="Cairo 2"/>
                <a:cs typeface="Cairo 2"/>
                <a:sym typeface="Cairo 2"/>
              </a:rPr>
              <a:t>The target audience for the E-scooter brand, as defined in the media plan, includes the following characteristics: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132522" y="4011839"/>
            <a:ext cx="6489726" cy="66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3"/>
              </a:lnSpc>
            </a:pPr>
            <a:r>
              <a:rPr lang="en-US" sz="2057" b="true">
                <a:solidFill>
                  <a:srgbClr val="333231"/>
                </a:solidFill>
                <a:latin typeface="Cairo 2 Bold"/>
                <a:ea typeface="Cairo 2 Bold"/>
                <a:cs typeface="Cairo 2 Bold"/>
                <a:sym typeface="Cairo 2 Bold"/>
              </a:rPr>
              <a:t>PSYCHOLOGICAL CHARACTERISTICS</a:t>
            </a:r>
          </a:p>
          <a:p>
            <a:pPr algn="l" marL="0" indent="0" lvl="0">
              <a:lnSpc>
                <a:spcPts val="26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4042582"/>
            <a:ext cx="1028700" cy="2201836"/>
          </a:xfrm>
          <a:prstGeom prst="rect">
            <a:avLst/>
          </a:prstGeom>
          <a:solidFill>
            <a:srgbClr val="5F9865"/>
          </a:solidFill>
        </p:spPr>
      </p:sp>
      <p:sp>
        <p:nvSpPr>
          <p:cNvPr name="AutoShape 3" id="3"/>
          <p:cNvSpPr/>
          <p:nvPr/>
        </p:nvSpPr>
        <p:spPr>
          <a:xfrm rot="0">
            <a:off x="9144000" y="1886842"/>
            <a:ext cx="1203885" cy="5941779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9144000" y="1895287"/>
            <a:ext cx="1203885" cy="1172728"/>
            <a:chOff x="0" y="0"/>
            <a:chExt cx="3924555" cy="38229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24555" cy="3822984"/>
            </a:xfrm>
            <a:custGeom>
              <a:avLst/>
              <a:gdLst/>
              <a:ahLst/>
              <a:cxnLst/>
              <a:rect r="r" b="b" t="t" l="l"/>
              <a:pathLst>
                <a:path h="3822984" w="3924555">
                  <a:moveTo>
                    <a:pt x="3800095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0095" y="0"/>
                  </a:lnTo>
                  <a:cubicBezTo>
                    <a:pt x="3868675" y="0"/>
                    <a:pt x="3924555" y="55880"/>
                    <a:pt x="3924555" y="124460"/>
                  </a:cubicBezTo>
                  <a:lnTo>
                    <a:pt x="3924555" y="3698525"/>
                  </a:lnTo>
                  <a:cubicBezTo>
                    <a:pt x="3924555" y="3767105"/>
                    <a:pt x="3868675" y="3822984"/>
                    <a:pt x="3800095" y="3822984"/>
                  </a:cubicBezTo>
                  <a:close/>
                </a:path>
              </a:pathLst>
            </a:custGeom>
            <a:solidFill>
              <a:srgbClr val="9DC08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4181110"/>
            <a:ext cx="1203885" cy="1172728"/>
            <a:chOff x="0" y="0"/>
            <a:chExt cx="3924555" cy="38229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24555" cy="3822984"/>
            </a:xfrm>
            <a:custGeom>
              <a:avLst/>
              <a:gdLst/>
              <a:ahLst/>
              <a:cxnLst/>
              <a:rect r="r" b="b" t="t" l="l"/>
              <a:pathLst>
                <a:path h="3822984" w="3924555">
                  <a:moveTo>
                    <a:pt x="3800095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0095" y="0"/>
                  </a:lnTo>
                  <a:cubicBezTo>
                    <a:pt x="3868675" y="0"/>
                    <a:pt x="3924555" y="55880"/>
                    <a:pt x="3924555" y="124460"/>
                  </a:cubicBezTo>
                  <a:lnTo>
                    <a:pt x="3924555" y="3698525"/>
                  </a:lnTo>
                  <a:cubicBezTo>
                    <a:pt x="3924555" y="3767105"/>
                    <a:pt x="3868675" y="3822984"/>
                    <a:pt x="3800095" y="3822984"/>
                  </a:cubicBezTo>
                  <a:close/>
                </a:path>
              </a:pathLst>
            </a:custGeom>
            <a:solidFill>
              <a:srgbClr val="5F986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6655893"/>
            <a:ext cx="1203885" cy="1172728"/>
            <a:chOff x="0" y="0"/>
            <a:chExt cx="3924555" cy="38229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24555" cy="3822984"/>
            </a:xfrm>
            <a:custGeom>
              <a:avLst/>
              <a:gdLst/>
              <a:ahLst/>
              <a:cxnLst/>
              <a:rect r="r" b="b" t="t" l="l"/>
              <a:pathLst>
                <a:path h="3822984" w="3924555">
                  <a:moveTo>
                    <a:pt x="3800095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0095" y="0"/>
                  </a:lnTo>
                  <a:cubicBezTo>
                    <a:pt x="3868675" y="0"/>
                    <a:pt x="3924555" y="55880"/>
                    <a:pt x="3924555" y="124460"/>
                  </a:cubicBezTo>
                  <a:lnTo>
                    <a:pt x="3924555" y="3698525"/>
                  </a:lnTo>
                  <a:cubicBezTo>
                    <a:pt x="3924555" y="3767105"/>
                    <a:pt x="3868675" y="3822984"/>
                    <a:pt x="3800095" y="3822984"/>
                  </a:cubicBezTo>
                  <a:close/>
                </a:path>
              </a:pathLst>
            </a:custGeom>
            <a:solidFill>
              <a:srgbClr val="3F503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296996" y="2032704"/>
            <a:ext cx="897894" cy="897894"/>
          </a:xfrm>
          <a:custGeom>
            <a:avLst/>
            <a:gdLst/>
            <a:ahLst/>
            <a:cxnLst/>
            <a:rect r="r" b="b" t="t" l="l"/>
            <a:pathLst>
              <a:path h="897894" w="897894">
                <a:moveTo>
                  <a:pt x="0" y="0"/>
                </a:moveTo>
                <a:lnTo>
                  <a:pt x="897894" y="0"/>
                </a:lnTo>
                <a:lnTo>
                  <a:pt x="897894" y="897894"/>
                </a:lnTo>
                <a:lnTo>
                  <a:pt x="0" y="89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39139" y="4260036"/>
            <a:ext cx="1013608" cy="1014877"/>
          </a:xfrm>
          <a:custGeom>
            <a:avLst/>
            <a:gdLst/>
            <a:ahLst/>
            <a:cxnLst/>
            <a:rect r="r" b="b" t="t" l="l"/>
            <a:pathLst>
              <a:path h="1014877" w="1013608">
                <a:moveTo>
                  <a:pt x="0" y="0"/>
                </a:moveTo>
                <a:lnTo>
                  <a:pt x="1013608" y="0"/>
                </a:lnTo>
                <a:lnTo>
                  <a:pt x="1013608" y="1014876"/>
                </a:lnTo>
                <a:lnTo>
                  <a:pt x="0" y="1014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45706" y="6763426"/>
            <a:ext cx="1000473" cy="976712"/>
          </a:xfrm>
          <a:custGeom>
            <a:avLst/>
            <a:gdLst/>
            <a:ahLst/>
            <a:cxnLst/>
            <a:rect r="r" b="b" t="t" l="l"/>
            <a:pathLst>
              <a:path h="976712" w="1000473">
                <a:moveTo>
                  <a:pt x="0" y="0"/>
                </a:moveTo>
                <a:lnTo>
                  <a:pt x="1000473" y="0"/>
                </a:lnTo>
                <a:lnTo>
                  <a:pt x="1000473" y="976712"/>
                </a:lnTo>
                <a:lnTo>
                  <a:pt x="0" y="976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39689" y="3255009"/>
            <a:ext cx="6893323" cy="235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3"/>
              </a:lnSpc>
            </a:pPr>
            <a:r>
              <a:rPr lang="en-US" b="true" sz="7563" spc="453">
                <a:solidFill>
                  <a:srgbClr val="191919"/>
                </a:solidFill>
                <a:latin typeface="Cairo 2 Heavy"/>
                <a:ea typeface="Cairo 2 Heavy"/>
                <a:cs typeface="Cairo 2 Heavy"/>
                <a:sym typeface="Cairo 2 Heavy"/>
              </a:rPr>
              <a:t>OUR CHANNELS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9689" y="5710359"/>
            <a:ext cx="6893323" cy="111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008" spc="6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The media channels selected for </a:t>
            </a:r>
          </a:p>
          <a:p>
            <a:pPr algn="l" marL="0" indent="0" lvl="0">
              <a:lnSpc>
                <a:spcPts val="4512"/>
              </a:lnSpc>
            </a:pPr>
            <a:r>
              <a:rPr lang="en-US" sz="3008" spc="6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the E-scooter brand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718291" y="4181038"/>
            <a:ext cx="6770033" cy="1893861"/>
            <a:chOff x="0" y="0"/>
            <a:chExt cx="9026711" cy="252514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30445"/>
              <a:ext cx="9026711" cy="1794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 spc="9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Outdoor Billboard</a:t>
              </a:r>
              <a:r>
                <a:rPr lang="en-US" sz="1800" spc="9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s: Strategic placements in urban areas where E-scooters are popular.</a:t>
              </a:r>
            </a:p>
            <a:p>
              <a:pPr algn="l">
                <a:lnSpc>
                  <a:spcPts val="2700"/>
                </a:lnSpc>
              </a:pPr>
              <a:r>
                <a:rPr lang="en-US" sz="1800" spc="9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Locations: 6 October, October Bridge,Tagamoa</a:t>
              </a:r>
            </a:p>
            <a:p>
              <a:pPr algn="l">
                <a:lnSpc>
                  <a:spcPts val="270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9026711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b="true" sz="2600" spc="10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TRADITIONAL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718291" y="2488786"/>
            <a:ext cx="7201354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spc="9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Soc</a:t>
            </a:r>
            <a:r>
              <a:rPr lang="en-US" sz="1800" spc="9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ial Media: Facebook, Instagram, TikTok (Managed via Hootsuite)</a:t>
            </a:r>
          </a:p>
          <a:p>
            <a:pPr algn="l">
              <a:lnSpc>
                <a:spcPts val="2700"/>
              </a:lnSpc>
            </a:pPr>
            <a:r>
              <a:rPr lang="en-US" sz="1800" spc="90">
                <a:solidFill>
                  <a:srgbClr val="191919"/>
                </a:solidFill>
                <a:latin typeface="Cairo 2"/>
                <a:ea typeface="Cairo 2"/>
                <a:cs typeface="Cairo 2"/>
                <a:sym typeface="Cairo 2"/>
              </a:rPr>
              <a:t>Search Engine Marketing (SEM): Google Ads for search and display campaigns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603991" y="1795825"/>
            <a:ext cx="7071958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4"/>
              </a:lnSpc>
            </a:pPr>
            <a:r>
              <a:rPr lang="en-US" b="true" sz="2600" spc="101">
                <a:solidFill>
                  <a:srgbClr val="191919"/>
                </a:solidFill>
                <a:latin typeface="Cairo 2 Bold"/>
                <a:ea typeface="Cairo 2 Bold"/>
                <a:cs typeface="Cairo 2 Bold"/>
                <a:sym typeface="Cairo 2 Bold"/>
              </a:rPr>
              <a:t> Digital Channels: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591411" y="6550232"/>
            <a:ext cx="7309184" cy="2217566"/>
            <a:chOff x="0" y="0"/>
            <a:chExt cx="9745579" cy="295675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730445"/>
              <a:ext cx="9745579" cy="2226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0"/>
                </a:lnSpc>
              </a:pPr>
              <a:r>
                <a:rPr lang="en-US" sz="1900" spc="95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Use Influencer Marketing:</a:t>
              </a:r>
            </a:p>
            <a:p>
              <a:pPr algn="l">
                <a:lnSpc>
                  <a:spcPts val="2850"/>
                </a:lnSpc>
              </a:pPr>
              <a:r>
                <a:rPr lang="en-US" sz="1900" spc="95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Ahmed El Wakil: </a:t>
              </a:r>
              <a:r>
                <a:rPr lang="en-US" sz="1900" spc="95" u="sng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  <a:hlinkClick r:id="rId8" tooltip="https://www.instagram.com/awakil911?utm_source=ig_web_button_share_sheet&amp;igsh=ZDNlZDc0MzIxNw=="/>
                </a:rPr>
                <a:t>Instagram</a:t>
              </a:r>
              <a:r>
                <a:rPr lang="en-US" sz="1900" spc="95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, Amr Hafez: </a:t>
              </a:r>
              <a:r>
                <a:rPr lang="en-US" sz="1900" spc="95" u="sng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  <a:hlinkClick r:id="rId9" tooltip="https://www.instagram.com/amrhafezcars/"/>
                </a:rPr>
                <a:t>Instagram</a:t>
              </a:r>
            </a:p>
            <a:p>
              <a:pPr algn="l">
                <a:lnSpc>
                  <a:spcPts val="2550"/>
                </a:lnSpc>
              </a:pPr>
              <a:r>
                <a:rPr lang="en-US" sz="1700" spc="85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Deals will involve exclusive discounts for their followers and content that highlights the scooter’s luxury and performance.</a:t>
              </a:r>
            </a:p>
            <a:p>
              <a:pPr algn="l">
                <a:lnSpc>
                  <a:spcPts val="255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9745579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4"/>
                </a:lnSpc>
                <a:spcBef>
                  <a:spcPct val="0"/>
                </a:spcBef>
              </a:pPr>
              <a:r>
                <a:rPr lang="en-US" b="true" sz="2600" spc="10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INFLU</a:t>
              </a:r>
              <a:r>
                <a:rPr lang="en-US" b="true" sz="2600" spc="101" u="non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ENCER MARKETING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70895" y="7857080"/>
            <a:ext cx="4950661" cy="1598570"/>
            <a:chOff x="0" y="0"/>
            <a:chExt cx="2783897" cy="898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3897" cy="898921"/>
            </a:xfrm>
            <a:custGeom>
              <a:avLst/>
              <a:gdLst/>
              <a:ahLst/>
              <a:cxnLst/>
              <a:rect r="r" b="b" t="t" l="l"/>
              <a:pathLst>
                <a:path h="898921" w="2783897">
                  <a:moveTo>
                    <a:pt x="46914" y="0"/>
                  </a:moveTo>
                  <a:lnTo>
                    <a:pt x="2736982" y="0"/>
                  </a:lnTo>
                  <a:cubicBezTo>
                    <a:pt x="2762892" y="0"/>
                    <a:pt x="2783897" y="21004"/>
                    <a:pt x="2783897" y="46914"/>
                  </a:cubicBezTo>
                  <a:lnTo>
                    <a:pt x="2783897" y="852007"/>
                  </a:lnTo>
                  <a:cubicBezTo>
                    <a:pt x="2783897" y="877917"/>
                    <a:pt x="2762892" y="898921"/>
                    <a:pt x="2736982" y="898921"/>
                  </a:cubicBezTo>
                  <a:lnTo>
                    <a:pt x="46914" y="898921"/>
                  </a:lnTo>
                  <a:cubicBezTo>
                    <a:pt x="21004" y="898921"/>
                    <a:pt x="0" y="877917"/>
                    <a:pt x="0" y="852007"/>
                  </a:cubicBezTo>
                  <a:lnTo>
                    <a:pt x="0" y="46914"/>
                  </a:lnTo>
                  <a:cubicBezTo>
                    <a:pt x="0" y="21004"/>
                    <a:pt x="21004" y="0"/>
                    <a:pt x="4691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83897" cy="927496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l">
                <a:lnSpc>
                  <a:spcPts val="16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71019" y="3312690"/>
            <a:ext cx="4199750" cy="1788405"/>
            <a:chOff x="0" y="0"/>
            <a:chExt cx="812800" cy="3461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9DC08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812800" cy="2889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iro 2 Semi-Bold"/>
                  <a:ea typeface="Cairo 2 Semi-Bold"/>
                  <a:cs typeface="Cairo 2 Semi-Bold"/>
                  <a:sym typeface="Cairo 2 Semi-Bold"/>
                </a:rPr>
                <a:t>BUDGET ALLOCATION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16692" y="3557051"/>
            <a:ext cx="2077137" cy="1299681"/>
            <a:chOff x="0" y="0"/>
            <a:chExt cx="851072" cy="532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C3CE94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51072" cy="56109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Social Media</a:t>
              </a:r>
            </a:p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160,000 EGP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17451" y="1391261"/>
            <a:ext cx="2306887" cy="1463358"/>
            <a:chOff x="0" y="0"/>
            <a:chExt cx="945208" cy="5995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5208" cy="599586"/>
            </a:xfrm>
            <a:custGeom>
              <a:avLst/>
              <a:gdLst/>
              <a:ahLst/>
              <a:cxnLst/>
              <a:rect r="r" b="b" t="t" l="l"/>
              <a:pathLst>
                <a:path h="599586" w="945208">
                  <a:moveTo>
                    <a:pt x="0" y="0"/>
                  </a:moveTo>
                  <a:lnTo>
                    <a:pt x="945208" y="0"/>
                  </a:lnTo>
                  <a:lnTo>
                    <a:pt x="945208" y="599586"/>
                  </a:lnTo>
                  <a:lnTo>
                    <a:pt x="0" y="599586"/>
                  </a:lnTo>
                  <a:close/>
                </a:path>
              </a:pathLst>
            </a:custGeom>
            <a:solidFill>
              <a:srgbClr val="5F9865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45208" cy="62816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Content Creation &amp; Production</a:t>
              </a:r>
            </a:p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20,000 EGP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87623" y="5662049"/>
            <a:ext cx="2366543" cy="1299681"/>
            <a:chOff x="0" y="0"/>
            <a:chExt cx="969651" cy="5325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9651" cy="532522"/>
            </a:xfrm>
            <a:custGeom>
              <a:avLst/>
              <a:gdLst/>
              <a:ahLst/>
              <a:cxnLst/>
              <a:rect r="r" b="b" t="t" l="l"/>
              <a:pathLst>
                <a:path h="53252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62A2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969651" cy="56109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Outdoor Billboards  200,000 EGP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447960" y="3463324"/>
            <a:ext cx="2077137" cy="1299681"/>
            <a:chOff x="0" y="0"/>
            <a:chExt cx="851072" cy="5325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62A2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851072" cy="56109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SEM</a:t>
              </a:r>
            </a:p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 200,000 EGP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4870770" y="4113164"/>
            <a:ext cx="577190" cy="20208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H="true">
            <a:off x="10093829" y="4206892"/>
            <a:ext cx="577190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flipV="true">
            <a:off x="12770895" y="2854620"/>
            <a:ext cx="0" cy="45807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flipH="true">
            <a:off x="12770895" y="5101094"/>
            <a:ext cx="0" cy="56095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4" id="24"/>
          <p:cNvGrpSpPr/>
          <p:nvPr/>
        </p:nvGrpSpPr>
        <p:grpSpPr>
          <a:xfrm rot="0">
            <a:off x="14656450" y="1573360"/>
            <a:ext cx="2868647" cy="1463358"/>
            <a:chOff x="0" y="0"/>
            <a:chExt cx="1175379" cy="5995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75379" cy="599586"/>
            </a:xfrm>
            <a:custGeom>
              <a:avLst/>
              <a:gdLst/>
              <a:ahLst/>
              <a:cxnLst/>
              <a:rect r="r" b="b" t="t" l="l"/>
              <a:pathLst>
                <a:path h="599586" w="1175379">
                  <a:moveTo>
                    <a:pt x="0" y="0"/>
                  </a:moveTo>
                  <a:lnTo>
                    <a:pt x="1175379" y="0"/>
                  </a:lnTo>
                  <a:lnTo>
                    <a:pt x="1175379" y="599586"/>
                  </a:lnTo>
                  <a:lnTo>
                    <a:pt x="0" y="599586"/>
                  </a:lnTo>
                  <a:close/>
                </a:path>
              </a:pathLst>
            </a:custGeom>
            <a:solidFill>
              <a:srgbClr val="DDE4B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175379" cy="62816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C</a:t>
              </a:r>
              <a:r>
                <a:rPr lang="en-US" sz="1400" b="true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ontingency &amp; Testing: </a:t>
              </a:r>
            </a:p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 20,000 EGP</a:t>
              </a:r>
            </a:p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3924338" y="2186208"/>
            <a:ext cx="732112" cy="40157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8" id="28"/>
          <p:cNvGrpSpPr/>
          <p:nvPr/>
        </p:nvGrpSpPr>
        <p:grpSpPr>
          <a:xfrm rot="0">
            <a:off x="7901421" y="5778174"/>
            <a:ext cx="2708568" cy="1463358"/>
            <a:chOff x="0" y="0"/>
            <a:chExt cx="1109790" cy="59958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09790" cy="599586"/>
            </a:xfrm>
            <a:custGeom>
              <a:avLst/>
              <a:gdLst/>
              <a:ahLst/>
              <a:cxnLst/>
              <a:rect r="r" b="b" t="t" l="l"/>
              <a:pathLst>
                <a:path h="599586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599586"/>
                  </a:lnTo>
                  <a:lnTo>
                    <a:pt x="0" y="599586"/>
                  </a:lnTo>
                  <a:close/>
                </a:path>
              </a:pathLst>
            </a:custGeom>
            <a:solidFill>
              <a:srgbClr val="E7F0DC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109790" cy="62816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Reel Production for Social Media</a:t>
              </a:r>
            </a:p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100,000 EGP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H="true">
            <a:off x="10609989" y="6311890"/>
            <a:ext cx="977634" cy="82994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2" id="32"/>
          <p:cNvGrpSpPr/>
          <p:nvPr/>
        </p:nvGrpSpPr>
        <p:grpSpPr>
          <a:xfrm rot="0">
            <a:off x="4298315" y="5852201"/>
            <a:ext cx="2913880" cy="1150714"/>
            <a:chOff x="0" y="0"/>
            <a:chExt cx="1193913" cy="47148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93913" cy="471485"/>
            </a:xfrm>
            <a:custGeom>
              <a:avLst/>
              <a:gdLst/>
              <a:ahLst/>
              <a:cxnLst/>
              <a:rect r="r" b="b" t="t" l="l"/>
              <a:pathLst>
                <a:path h="471485" w="1193913">
                  <a:moveTo>
                    <a:pt x="0" y="0"/>
                  </a:moveTo>
                  <a:lnTo>
                    <a:pt x="1193913" y="0"/>
                  </a:lnTo>
                  <a:lnTo>
                    <a:pt x="1193913" y="471485"/>
                  </a:lnTo>
                  <a:lnTo>
                    <a:pt x="0" y="471485"/>
                  </a:lnTo>
                  <a:close/>
                </a:path>
              </a:pathLst>
            </a:custGeom>
            <a:solidFill>
              <a:srgbClr val="DDE4B6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193913" cy="5000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Influencer Marketing</a:t>
              </a:r>
            </a:p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000000"/>
                  </a:solidFill>
                  <a:latin typeface="Cairo 2 Medium"/>
                  <a:ea typeface="Cairo 2 Medium"/>
                  <a:cs typeface="Cairo 2 Medium"/>
                  <a:sym typeface="Cairo 2 Medium"/>
                </a:rPr>
                <a:t>100,000 EGP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 flipV="true">
            <a:off x="7212196" y="6427558"/>
            <a:ext cx="689225" cy="2775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6" id="36"/>
          <p:cNvGrpSpPr/>
          <p:nvPr/>
        </p:nvGrpSpPr>
        <p:grpSpPr>
          <a:xfrm rot="5400000">
            <a:off x="-5054184" y="5054184"/>
            <a:ext cx="10287000" cy="178631"/>
            <a:chOff x="0" y="0"/>
            <a:chExt cx="2709333" cy="470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709333" cy="47047"/>
            </a:xfrm>
            <a:custGeom>
              <a:avLst/>
              <a:gdLst/>
              <a:ahLst/>
              <a:cxnLst/>
              <a:rect r="r" b="b" t="t" l="l"/>
              <a:pathLst>
                <a:path h="47047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047"/>
                  </a:lnTo>
                  <a:lnTo>
                    <a:pt x="0" y="47047"/>
                  </a:lnTo>
                  <a:close/>
                </a:path>
              </a:pathLst>
            </a:custGeom>
            <a:solidFill>
              <a:srgbClr val="609966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2709333" cy="75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9880" y="2729480"/>
            <a:ext cx="4008435" cy="6566834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3004363" y="8119240"/>
            <a:ext cx="4520734" cy="95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6"/>
              </a:lnSpc>
              <a:spcBef>
                <a:spcPct val="0"/>
              </a:spcBef>
            </a:pPr>
            <a:r>
              <a:rPr lang="en-US" b="true" sz="5582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1,000,000 EGP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0687" y="1791415"/>
            <a:ext cx="5906269" cy="6226677"/>
            <a:chOff x="0" y="0"/>
            <a:chExt cx="7875026" cy="8302236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0" y="424583"/>
              <a:ext cx="5504510" cy="7877652"/>
            </a:xfrm>
            <a:custGeom>
              <a:avLst/>
              <a:gdLst/>
              <a:ahLst/>
              <a:cxnLst/>
              <a:rect r="r" b="b" t="t" l="l"/>
              <a:pathLst>
                <a:path h="7877652" w="5504510">
                  <a:moveTo>
                    <a:pt x="0" y="0"/>
                  </a:moveTo>
                  <a:lnTo>
                    <a:pt x="5504510" y="0"/>
                  </a:lnTo>
                  <a:lnTo>
                    <a:pt x="5504510" y="7877653"/>
                  </a:lnTo>
                  <a:lnTo>
                    <a:pt x="0" y="7877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10800000">
              <a:off x="2370516" y="424583"/>
              <a:ext cx="5504510" cy="7877652"/>
            </a:xfrm>
            <a:custGeom>
              <a:avLst/>
              <a:gdLst/>
              <a:ahLst/>
              <a:cxnLst/>
              <a:rect r="r" b="b" t="t" l="l"/>
              <a:pathLst>
                <a:path h="7877652" w="5504510">
                  <a:moveTo>
                    <a:pt x="5504510" y="0"/>
                  </a:moveTo>
                  <a:lnTo>
                    <a:pt x="0" y="0"/>
                  </a:lnTo>
                  <a:lnTo>
                    <a:pt x="0" y="7877653"/>
                  </a:lnTo>
                  <a:lnTo>
                    <a:pt x="5504510" y="7877653"/>
                  </a:lnTo>
                  <a:lnTo>
                    <a:pt x="550451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-7974226">
              <a:off x="4671152" y="465834"/>
              <a:ext cx="1555512" cy="2455709"/>
              <a:chOff x="0" y="0"/>
              <a:chExt cx="298953" cy="4719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98953" cy="471961"/>
              </a:xfrm>
              <a:custGeom>
                <a:avLst/>
                <a:gdLst/>
                <a:ahLst/>
                <a:cxnLst/>
                <a:rect r="r" b="b" t="t" l="l"/>
                <a:pathLst>
                  <a:path h="471961" w="298953">
                    <a:moveTo>
                      <a:pt x="0" y="0"/>
                    </a:moveTo>
                    <a:lnTo>
                      <a:pt x="298953" y="0"/>
                    </a:lnTo>
                    <a:lnTo>
                      <a:pt x="298953" y="471961"/>
                    </a:lnTo>
                    <a:lnTo>
                      <a:pt x="0" y="47196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298953" cy="529111"/>
              </a:xfrm>
              <a:prstGeom prst="rect">
                <a:avLst/>
              </a:prstGeom>
            </p:spPr>
            <p:txBody>
              <a:bodyPr anchor="ctr" rtlCol="false" tIns="52212" lIns="52212" bIns="52212" rIns="52212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10468371">
              <a:off x="2517437" y="69203"/>
              <a:ext cx="1555512" cy="2455709"/>
              <a:chOff x="0" y="0"/>
              <a:chExt cx="298953" cy="4719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8953" cy="471961"/>
              </a:xfrm>
              <a:custGeom>
                <a:avLst/>
                <a:gdLst/>
                <a:ahLst/>
                <a:cxnLst/>
                <a:rect r="r" b="b" t="t" l="l"/>
                <a:pathLst>
                  <a:path h="471961" w="298953">
                    <a:moveTo>
                      <a:pt x="0" y="0"/>
                    </a:moveTo>
                    <a:lnTo>
                      <a:pt x="298953" y="0"/>
                    </a:lnTo>
                    <a:lnTo>
                      <a:pt x="298953" y="471961"/>
                    </a:lnTo>
                    <a:lnTo>
                      <a:pt x="0" y="47196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298953" cy="529111"/>
              </a:xfrm>
              <a:prstGeom prst="rect">
                <a:avLst/>
              </a:prstGeom>
            </p:spPr>
            <p:txBody>
              <a:bodyPr anchor="ctr" rtlCol="false" tIns="52212" lIns="52212" bIns="52212" rIns="52212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-10216402">
              <a:off x="3822790" y="187643"/>
              <a:ext cx="1555512" cy="2455709"/>
              <a:chOff x="0" y="0"/>
              <a:chExt cx="298953" cy="47196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98953" cy="471961"/>
              </a:xfrm>
              <a:custGeom>
                <a:avLst/>
                <a:gdLst/>
                <a:ahLst/>
                <a:cxnLst/>
                <a:rect r="r" b="b" t="t" l="l"/>
                <a:pathLst>
                  <a:path h="471961" w="298953">
                    <a:moveTo>
                      <a:pt x="0" y="0"/>
                    </a:moveTo>
                    <a:lnTo>
                      <a:pt x="298953" y="0"/>
                    </a:lnTo>
                    <a:lnTo>
                      <a:pt x="298953" y="471961"/>
                    </a:lnTo>
                    <a:lnTo>
                      <a:pt x="0" y="47196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98953" cy="529111"/>
              </a:xfrm>
              <a:prstGeom prst="rect">
                <a:avLst/>
              </a:prstGeom>
            </p:spPr>
            <p:txBody>
              <a:bodyPr anchor="ctr" rtlCol="false" tIns="52212" lIns="52212" bIns="52212" rIns="52212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8226195">
              <a:off x="1625033" y="483151"/>
              <a:ext cx="1555512" cy="2455709"/>
              <a:chOff x="0" y="0"/>
              <a:chExt cx="298953" cy="47196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98953" cy="471961"/>
              </a:xfrm>
              <a:custGeom>
                <a:avLst/>
                <a:gdLst/>
                <a:ahLst/>
                <a:cxnLst/>
                <a:rect r="r" b="b" t="t" l="l"/>
                <a:pathLst>
                  <a:path h="471961" w="298953">
                    <a:moveTo>
                      <a:pt x="0" y="0"/>
                    </a:moveTo>
                    <a:lnTo>
                      <a:pt x="298953" y="0"/>
                    </a:lnTo>
                    <a:lnTo>
                      <a:pt x="298953" y="471961"/>
                    </a:lnTo>
                    <a:lnTo>
                      <a:pt x="0" y="47196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298953" cy="529111"/>
              </a:xfrm>
              <a:prstGeom prst="rect">
                <a:avLst/>
              </a:prstGeom>
            </p:spPr>
            <p:txBody>
              <a:bodyPr anchor="ctr" rtlCol="false" tIns="52212" lIns="52212" bIns="52212" rIns="52212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0" y="0"/>
            <a:ext cx="824582" cy="628744"/>
          </a:xfrm>
          <a:custGeom>
            <a:avLst/>
            <a:gdLst/>
            <a:ahLst/>
            <a:cxnLst/>
            <a:rect r="r" b="b" t="t" l="l"/>
            <a:pathLst>
              <a:path h="628744" w="824582">
                <a:moveTo>
                  <a:pt x="0" y="0"/>
                </a:moveTo>
                <a:lnTo>
                  <a:pt x="824582" y="0"/>
                </a:lnTo>
                <a:lnTo>
                  <a:pt x="824582" y="628744"/>
                </a:lnTo>
                <a:lnTo>
                  <a:pt x="0" y="62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463418" y="9658256"/>
            <a:ext cx="824582" cy="628744"/>
          </a:xfrm>
          <a:custGeom>
            <a:avLst/>
            <a:gdLst/>
            <a:ahLst/>
            <a:cxnLst/>
            <a:rect r="r" b="b" t="t" l="l"/>
            <a:pathLst>
              <a:path h="628744" w="824582">
                <a:moveTo>
                  <a:pt x="0" y="0"/>
                </a:moveTo>
                <a:lnTo>
                  <a:pt x="824582" y="0"/>
                </a:lnTo>
                <a:lnTo>
                  <a:pt x="824582" y="628744"/>
                </a:lnTo>
                <a:lnTo>
                  <a:pt x="0" y="628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08471" y="9543261"/>
            <a:ext cx="754613" cy="858735"/>
          </a:xfrm>
          <a:custGeom>
            <a:avLst/>
            <a:gdLst/>
            <a:ahLst/>
            <a:cxnLst/>
            <a:rect r="r" b="b" t="t" l="l"/>
            <a:pathLst>
              <a:path h="858735" w="754613">
                <a:moveTo>
                  <a:pt x="0" y="0"/>
                </a:moveTo>
                <a:lnTo>
                  <a:pt x="754613" y="0"/>
                </a:lnTo>
                <a:lnTo>
                  <a:pt x="754613" y="858734"/>
                </a:lnTo>
                <a:lnTo>
                  <a:pt x="0" y="858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875709" y="-94013"/>
            <a:ext cx="609826" cy="722757"/>
          </a:xfrm>
          <a:custGeom>
            <a:avLst/>
            <a:gdLst/>
            <a:ahLst/>
            <a:cxnLst/>
            <a:rect r="r" b="b" t="t" l="l"/>
            <a:pathLst>
              <a:path h="722757" w="609826">
                <a:moveTo>
                  <a:pt x="0" y="0"/>
                </a:moveTo>
                <a:lnTo>
                  <a:pt x="609826" y="0"/>
                </a:lnTo>
                <a:lnTo>
                  <a:pt x="609826" y="722757"/>
                </a:lnTo>
                <a:lnTo>
                  <a:pt x="0" y="7227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7797907" y="5199558"/>
            <a:ext cx="610232" cy="369953"/>
          </a:xfrm>
          <a:custGeom>
            <a:avLst/>
            <a:gdLst/>
            <a:ahLst/>
            <a:cxnLst/>
            <a:rect r="r" b="b" t="t" l="l"/>
            <a:pathLst>
              <a:path h="369953" w="610232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-120139" y="6832217"/>
            <a:ext cx="610232" cy="369953"/>
          </a:xfrm>
          <a:custGeom>
            <a:avLst/>
            <a:gdLst/>
            <a:ahLst/>
            <a:cxnLst/>
            <a:rect r="r" b="b" t="t" l="l"/>
            <a:pathLst>
              <a:path h="369953" w="610232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60165" y="4375362"/>
            <a:ext cx="1367312" cy="1367312"/>
          </a:xfrm>
          <a:custGeom>
            <a:avLst/>
            <a:gdLst/>
            <a:ahLst/>
            <a:cxnLst/>
            <a:rect r="r" b="b" t="t" l="l"/>
            <a:pathLst>
              <a:path h="1367312" w="1367312">
                <a:moveTo>
                  <a:pt x="0" y="0"/>
                </a:moveTo>
                <a:lnTo>
                  <a:pt x="1367313" y="0"/>
                </a:lnTo>
                <a:lnTo>
                  <a:pt x="1367313" y="1367312"/>
                </a:lnTo>
                <a:lnTo>
                  <a:pt x="0" y="13673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583425" y="3826385"/>
            <a:ext cx="833833" cy="835923"/>
          </a:xfrm>
          <a:custGeom>
            <a:avLst/>
            <a:gdLst/>
            <a:ahLst/>
            <a:cxnLst/>
            <a:rect r="r" b="b" t="t" l="l"/>
            <a:pathLst>
              <a:path h="835923" w="833833">
                <a:moveTo>
                  <a:pt x="0" y="0"/>
                </a:moveTo>
                <a:lnTo>
                  <a:pt x="833833" y="0"/>
                </a:lnTo>
                <a:lnTo>
                  <a:pt x="833833" y="835922"/>
                </a:lnTo>
                <a:lnTo>
                  <a:pt x="0" y="8359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454551" y="5416414"/>
            <a:ext cx="1091582" cy="998798"/>
          </a:xfrm>
          <a:custGeom>
            <a:avLst/>
            <a:gdLst/>
            <a:ahLst/>
            <a:cxnLst/>
            <a:rect r="r" b="b" t="t" l="l"/>
            <a:pathLst>
              <a:path h="998798" w="1091582">
                <a:moveTo>
                  <a:pt x="0" y="0"/>
                </a:moveTo>
                <a:lnTo>
                  <a:pt x="1091582" y="0"/>
                </a:lnTo>
                <a:lnTo>
                  <a:pt x="1091582" y="998798"/>
                </a:lnTo>
                <a:lnTo>
                  <a:pt x="0" y="9987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237803" y="6615859"/>
            <a:ext cx="1033498" cy="939191"/>
          </a:xfrm>
          <a:custGeom>
            <a:avLst/>
            <a:gdLst/>
            <a:ahLst/>
            <a:cxnLst/>
            <a:rect r="r" b="b" t="t" l="l"/>
            <a:pathLst>
              <a:path h="939191" w="1033498">
                <a:moveTo>
                  <a:pt x="0" y="0"/>
                </a:moveTo>
                <a:lnTo>
                  <a:pt x="1033498" y="0"/>
                </a:lnTo>
                <a:lnTo>
                  <a:pt x="1033498" y="939191"/>
                </a:lnTo>
                <a:lnTo>
                  <a:pt x="0" y="9391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635196" y="6615859"/>
            <a:ext cx="836468" cy="1095211"/>
          </a:xfrm>
          <a:custGeom>
            <a:avLst/>
            <a:gdLst/>
            <a:ahLst/>
            <a:cxnLst/>
            <a:rect r="r" b="b" t="t" l="l"/>
            <a:pathLst>
              <a:path h="1095211" w="836468">
                <a:moveTo>
                  <a:pt x="0" y="0"/>
                </a:moveTo>
                <a:lnTo>
                  <a:pt x="836468" y="0"/>
                </a:lnTo>
                <a:lnTo>
                  <a:pt x="836468" y="1095211"/>
                </a:lnTo>
                <a:lnTo>
                  <a:pt x="0" y="109521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381639" y="5384534"/>
            <a:ext cx="1013473" cy="1013473"/>
          </a:xfrm>
          <a:custGeom>
            <a:avLst/>
            <a:gdLst/>
            <a:ahLst/>
            <a:cxnLst/>
            <a:rect r="r" b="b" t="t" l="l"/>
            <a:pathLst>
              <a:path h="1013473" w="1013473">
                <a:moveTo>
                  <a:pt x="0" y="0"/>
                </a:moveTo>
                <a:lnTo>
                  <a:pt x="1013473" y="0"/>
                </a:lnTo>
                <a:lnTo>
                  <a:pt x="1013473" y="1013473"/>
                </a:lnTo>
                <a:lnTo>
                  <a:pt x="0" y="101347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349191" y="3705162"/>
            <a:ext cx="1078369" cy="1078369"/>
          </a:xfrm>
          <a:custGeom>
            <a:avLst/>
            <a:gdLst/>
            <a:ahLst/>
            <a:cxnLst/>
            <a:rect r="r" b="b" t="t" l="l"/>
            <a:pathLst>
              <a:path h="1078369" w="1078369">
                <a:moveTo>
                  <a:pt x="0" y="0"/>
                </a:moveTo>
                <a:lnTo>
                  <a:pt x="1078369" y="0"/>
                </a:lnTo>
                <a:lnTo>
                  <a:pt x="1078369" y="1078368"/>
                </a:lnTo>
                <a:lnTo>
                  <a:pt x="0" y="107836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376282" y="2354064"/>
            <a:ext cx="31403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3C4C59"/>
                </a:solidFill>
                <a:latin typeface="Cairo 2 Bold"/>
                <a:ea typeface="Cairo 2 Bold"/>
                <a:cs typeface="Cairo 2 Bold"/>
                <a:sym typeface="Cairo 2 Bold"/>
              </a:rPr>
              <a:t>reach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76282" y="3009774"/>
            <a:ext cx="3140305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3696F"/>
                </a:solidFill>
                <a:latin typeface="Cairo 2 Medium"/>
                <a:ea typeface="Cairo 2 Medium"/>
                <a:cs typeface="Cairo 2 Medium"/>
                <a:sym typeface="Cairo 2 Medium"/>
              </a:rPr>
              <a:t> is the total number of unique people who have seen your content.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76282" y="5336909"/>
            <a:ext cx="31403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3C4C59"/>
                </a:solidFill>
                <a:latin typeface="Cairo 2 Bold"/>
                <a:ea typeface="Cairo 2 Bold"/>
                <a:cs typeface="Cairo 2 Bold"/>
                <a:sym typeface="Cairo 2 Bold"/>
              </a:rPr>
              <a:t>CTR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76282" y="5992619"/>
            <a:ext cx="3140305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3696F"/>
                </a:solidFill>
                <a:latin typeface="Cairo 2 Medium"/>
                <a:ea typeface="Cairo 2 Medium"/>
                <a:cs typeface="Cairo 2 Medium"/>
                <a:sym typeface="Cairo 2 Medium"/>
              </a:rPr>
              <a:t> the interaction users have with your content, such as likes, comments, shares, and clicks.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60389" y="7970467"/>
            <a:ext cx="31403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3C4C59"/>
                </a:solidFill>
                <a:latin typeface="Cairo 2 Bold"/>
                <a:ea typeface="Cairo 2 Bold"/>
                <a:cs typeface="Cairo 2 Bold"/>
                <a:sym typeface="Cairo 2 Bold"/>
              </a:rPr>
              <a:t>engagement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495814" y="8626177"/>
            <a:ext cx="3604880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3696F"/>
                </a:solidFill>
                <a:latin typeface="Cairo 2 Medium"/>
                <a:ea typeface="Cairo 2 Medium"/>
                <a:cs typeface="Cairo 2 Medium"/>
                <a:sym typeface="Cairo 2 Medium"/>
              </a:rPr>
              <a:t> the interaction users have with your content, such as likes, comments, shares, and clicks.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508650" y="7970467"/>
            <a:ext cx="353851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3C4C59"/>
                </a:solidFill>
                <a:latin typeface="Cairo 2 Bold"/>
                <a:ea typeface="Cairo 2 Bold"/>
                <a:cs typeface="Cairo 2 Bold"/>
                <a:sym typeface="Cairo 2 Bold"/>
              </a:rPr>
              <a:t>impressions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508650" y="8626177"/>
            <a:ext cx="3538512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63696F"/>
                </a:solidFill>
                <a:latin typeface="Cairo 2 Medium"/>
                <a:ea typeface="Cairo 2 Medium"/>
                <a:cs typeface="Cairo 2 Medium"/>
                <a:sym typeface="Cairo 2 Medium"/>
              </a:rPr>
              <a:t>the percentage of people who click on a link or ad out of the total number who see it.</a:t>
            </a:r>
          </a:p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2373206" y="5336909"/>
            <a:ext cx="31403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3C4C59"/>
                </a:solidFill>
                <a:latin typeface="Cairo 2 Bold"/>
                <a:ea typeface="Cairo 2 Bold"/>
                <a:cs typeface="Cairo 2 Bold"/>
                <a:sym typeface="Cairo 2 Bold"/>
              </a:rPr>
              <a:t>conversions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73206" y="5992619"/>
            <a:ext cx="3405776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3696F"/>
                </a:solidFill>
                <a:latin typeface="Cairo 2 Medium"/>
                <a:ea typeface="Cairo 2 Medium"/>
                <a:cs typeface="Cairo 2 Medium"/>
                <a:sym typeface="Cairo 2 Medium"/>
              </a:rPr>
              <a:t>actions taken by users that fulfill a desired goal, such as making a purchase, signing up for a newsletter, or filling out a form.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373206" y="2363589"/>
            <a:ext cx="488609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C4C59"/>
                </a:solidFill>
                <a:latin typeface="Cairo 2 Bold"/>
                <a:ea typeface="Cairo 2 Bold"/>
                <a:cs typeface="Cairo 2 Bold"/>
                <a:sym typeface="Cairo 2 Bold"/>
              </a:rPr>
              <a:t> return on ad spend (ROAS).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73206" y="3009774"/>
            <a:ext cx="3538512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63696F"/>
                </a:solidFill>
                <a:latin typeface="Cairo 2 Medium"/>
                <a:ea typeface="Cairo 2 Medium"/>
                <a:cs typeface="Cairo 2 Medium"/>
                <a:sym typeface="Cairo 2 Medium"/>
              </a:rPr>
              <a:t> metric that measures the revenue generated for every dollar spent on advertising. It indicates the effectiveness of your ad campaigns.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30945" y="676369"/>
            <a:ext cx="9026109" cy="99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b="true" sz="3500" spc="112">
                <a:solidFill>
                  <a:srgbClr val="3C4C59"/>
                </a:solidFill>
                <a:latin typeface="Cairo 2 Bold"/>
                <a:ea typeface="Cairo 2 Bold"/>
                <a:cs typeface="Cairo 2 Bold"/>
                <a:sym typeface="Cairo 2 Bold"/>
              </a:rPr>
              <a:t>KEY PERFORMANCE INDICATORS (KPIS)</a:t>
            </a:r>
          </a:p>
          <a:p>
            <a:pPr algn="ctr">
              <a:lnSpc>
                <a:spcPts val="4017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17260"/>
            <a:ext cx="1898636" cy="1893890"/>
          </a:xfrm>
          <a:custGeom>
            <a:avLst/>
            <a:gdLst/>
            <a:ahLst/>
            <a:cxnLst/>
            <a:rect r="r" b="b" t="t" l="l"/>
            <a:pathLst>
              <a:path h="1893890" w="1898636">
                <a:moveTo>
                  <a:pt x="0" y="0"/>
                </a:moveTo>
                <a:lnTo>
                  <a:pt x="1898636" y="0"/>
                </a:lnTo>
                <a:lnTo>
                  <a:pt x="1898636" y="1893889"/>
                </a:lnTo>
                <a:lnTo>
                  <a:pt x="0" y="189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6593" y="3401592"/>
            <a:ext cx="13002594" cy="262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7"/>
              </a:lnSpc>
              <a:spcBef>
                <a:spcPct val="0"/>
              </a:spcBef>
            </a:pPr>
            <a:r>
              <a:rPr lang="en-US" b="true" sz="15333">
                <a:solidFill>
                  <a:srgbClr val="000000"/>
                </a:solidFill>
                <a:latin typeface="Cairo 1 Bold"/>
                <a:ea typeface="Cairo 1 Bold"/>
                <a:cs typeface="Cairo 1 Bold"/>
                <a:sym typeface="Cairo 1 Bold"/>
              </a:rPr>
              <a:t>Content Plan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40633" y="-2091691"/>
            <a:ext cx="2288858" cy="4114800"/>
          </a:xfrm>
          <a:custGeom>
            <a:avLst/>
            <a:gdLst/>
            <a:ahLst/>
            <a:cxnLst/>
            <a:rect r="r" b="b" t="t" l="l"/>
            <a:pathLst>
              <a:path h="4114800" w="2288858">
                <a:moveTo>
                  <a:pt x="0" y="0"/>
                </a:moveTo>
                <a:lnTo>
                  <a:pt x="2288857" y="0"/>
                </a:lnTo>
                <a:lnTo>
                  <a:pt x="2288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1508" y="8328110"/>
            <a:ext cx="2952369" cy="4114800"/>
          </a:xfrm>
          <a:custGeom>
            <a:avLst/>
            <a:gdLst/>
            <a:ahLst/>
            <a:cxnLst/>
            <a:rect r="r" b="b" t="t" l="l"/>
            <a:pathLst>
              <a:path h="4114800" w="2952369">
                <a:moveTo>
                  <a:pt x="0" y="0"/>
                </a:moveTo>
                <a:lnTo>
                  <a:pt x="2952369" y="0"/>
                </a:lnTo>
                <a:lnTo>
                  <a:pt x="2952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10797" y="1482819"/>
            <a:ext cx="5450066" cy="4114800"/>
          </a:xfrm>
          <a:custGeom>
            <a:avLst/>
            <a:gdLst/>
            <a:ahLst/>
            <a:cxnLst/>
            <a:rect r="r" b="b" t="t" l="l"/>
            <a:pathLst>
              <a:path h="4114800" w="5450066">
                <a:moveTo>
                  <a:pt x="0" y="0"/>
                </a:moveTo>
                <a:lnTo>
                  <a:pt x="5450067" y="0"/>
                </a:lnTo>
                <a:lnTo>
                  <a:pt x="54500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48307" y="4441910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785169" y="-1291117"/>
            <a:ext cx="2072831" cy="4114800"/>
          </a:xfrm>
          <a:custGeom>
            <a:avLst/>
            <a:gdLst/>
            <a:ahLst/>
            <a:cxnLst/>
            <a:rect r="r" b="b" t="t" l="l"/>
            <a:pathLst>
              <a:path h="4114800" w="2072831">
                <a:moveTo>
                  <a:pt x="0" y="0"/>
                </a:moveTo>
                <a:lnTo>
                  <a:pt x="2072830" y="0"/>
                </a:lnTo>
                <a:lnTo>
                  <a:pt x="20728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147096" y="6186043"/>
            <a:ext cx="7315200" cy="3246120"/>
          </a:xfrm>
          <a:custGeom>
            <a:avLst/>
            <a:gdLst/>
            <a:ahLst/>
            <a:cxnLst/>
            <a:rect r="r" b="b" t="t" l="l"/>
            <a:pathLst>
              <a:path h="3246120" w="7315200">
                <a:moveTo>
                  <a:pt x="0" y="0"/>
                </a:moveTo>
                <a:lnTo>
                  <a:pt x="7315200" y="0"/>
                </a:lnTo>
                <a:lnTo>
                  <a:pt x="73152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97970" y="-270132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41807" y="9013507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943139" y="5143500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29490" y="8328110"/>
            <a:ext cx="1741879" cy="1465155"/>
          </a:xfrm>
          <a:custGeom>
            <a:avLst/>
            <a:gdLst/>
            <a:ahLst/>
            <a:cxnLst/>
            <a:rect r="r" b="b" t="t" l="l"/>
            <a:pathLst>
              <a:path h="1465155" w="1741879">
                <a:moveTo>
                  <a:pt x="0" y="0"/>
                </a:moveTo>
                <a:lnTo>
                  <a:pt x="1741880" y="0"/>
                </a:lnTo>
                <a:lnTo>
                  <a:pt x="1741880" y="1465155"/>
                </a:lnTo>
                <a:lnTo>
                  <a:pt x="0" y="14651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30953" y="3999817"/>
            <a:ext cx="8828347" cy="826082"/>
            <a:chOff x="0" y="0"/>
            <a:chExt cx="11771130" cy="1101443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892638" cy="1101443"/>
            </a:xfrm>
            <a:prstGeom prst="rect">
              <a:avLst/>
            </a:prstGeom>
            <a:solidFill>
              <a:srgbClr val="5F9865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9808" y="302013"/>
              <a:ext cx="4124712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b="true" sz="2000" spc="15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AWARENESS 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4892638" y="453304"/>
              <a:ext cx="1393043" cy="194835"/>
              <a:chOff x="0" y="0"/>
              <a:chExt cx="3632122" cy="508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49530"/>
                <a:ext cx="3632122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3632122">
                    <a:moveTo>
                      <a:pt x="3426382" y="0"/>
                    </a:moveTo>
                    <a:cubicBezTo>
                      <a:pt x="3326052" y="0"/>
                      <a:pt x="3243502" y="72390"/>
                      <a:pt x="3224452" y="166370"/>
                    </a:cubicBezTo>
                    <a:lnTo>
                      <a:pt x="0" y="166370"/>
                    </a:lnTo>
                    <a:lnTo>
                      <a:pt x="0" y="242570"/>
                    </a:lnTo>
                    <a:lnTo>
                      <a:pt x="3225722" y="242570"/>
                    </a:lnTo>
                    <a:cubicBezTo>
                      <a:pt x="3243502" y="337820"/>
                      <a:pt x="3327322" y="408940"/>
                      <a:pt x="3427652" y="408940"/>
                    </a:cubicBezTo>
                    <a:cubicBezTo>
                      <a:pt x="3540682" y="408940"/>
                      <a:pt x="3632122" y="317500"/>
                      <a:pt x="3632122" y="204470"/>
                    </a:cubicBezTo>
                    <a:cubicBezTo>
                      <a:pt x="3632122" y="91440"/>
                      <a:pt x="3540682" y="0"/>
                      <a:pt x="3426382" y="0"/>
                    </a:cubicBezTo>
                    <a:close/>
                  </a:path>
                </a:pathLst>
              </a:custGeom>
              <a:solidFill>
                <a:srgbClr val="5F9865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6847815" y="342406"/>
              <a:ext cx="4923315" cy="396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spc="9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 customers aware of the brand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30953" y="5231135"/>
            <a:ext cx="8828347" cy="826082"/>
            <a:chOff x="0" y="0"/>
            <a:chExt cx="11771130" cy="1101443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4892638" cy="1101443"/>
            </a:xfrm>
            <a:prstGeom prst="rect">
              <a:avLst/>
            </a:prstGeom>
            <a:solidFill>
              <a:srgbClr val="5F9865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99808" y="232798"/>
              <a:ext cx="412471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b="true" sz="2600" spc="195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CONSIDERATION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4892638" y="453304"/>
              <a:ext cx="1393043" cy="194835"/>
              <a:chOff x="0" y="0"/>
              <a:chExt cx="3632122" cy="508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49530"/>
                <a:ext cx="3632122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3632122">
                    <a:moveTo>
                      <a:pt x="3426382" y="0"/>
                    </a:moveTo>
                    <a:cubicBezTo>
                      <a:pt x="3326052" y="0"/>
                      <a:pt x="3243502" y="72390"/>
                      <a:pt x="3224452" y="166370"/>
                    </a:cubicBezTo>
                    <a:lnTo>
                      <a:pt x="0" y="166370"/>
                    </a:lnTo>
                    <a:lnTo>
                      <a:pt x="0" y="242570"/>
                    </a:lnTo>
                    <a:lnTo>
                      <a:pt x="3225722" y="242570"/>
                    </a:lnTo>
                    <a:cubicBezTo>
                      <a:pt x="3243502" y="337820"/>
                      <a:pt x="3327322" y="408940"/>
                      <a:pt x="3427652" y="408940"/>
                    </a:cubicBezTo>
                    <a:cubicBezTo>
                      <a:pt x="3540682" y="408940"/>
                      <a:pt x="3632122" y="317500"/>
                      <a:pt x="3632122" y="204470"/>
                    </a:cubicBezTo>
                    <a:cubicBezTo>
                      <a:pt x="3632122" y="91440"/>
                      <a:pt x="3540682" y="0"/>
                      <a:pt x="3426382" y="0"/>
                    </a:cubicBezTo>
                    <a:close/>
                  </a:path>
                </a:pathLst>
              </a:custGeom>
              <a:solidFill>
                <a:srgbClr val="5F9865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6847815" y="298380"/>
              <a:ext cx="4923315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spc="11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Engage with the audience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30953" y="6338283"/>
            <a:ext cx="8828347" cy="826082"/>
            <a:chOff x="0" y="0"/>
            <a:chExt cx="11771130" cy="1101443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4892638" cy="1101443"/>
            </a:xfrm>
            <a:prstGeom prst="rect">
              <a:avLst/>
            </a:prstGeom>
            <a:solidFill>
              <a:srgbClr val="609965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99808" y="231316"/>
              <a:ext cx="4124712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b="true" sz="2700" spc="202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CONVERSION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4892638" y="453304"/>
              <a:ext cx="1393043" cy="194835"/>
              <a:chOff x="0" y="0"/>
              <a:chExt cx="3632122" cy="508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49530"/>
                <a:ext cx="3632122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3632122">
                    <a:moveTo>
                      <a:pt x="3426382" y="0"/>
                    </a:moveTo>
                    <a:cubicBezTo>
                      <a:pt x="3326052" y="0"/>
                      <a:pt x="3243502" y="72390"/>
                      <a:pt x="3224452" y="166370"/>
                    </a:cubicBezTo>
                    <a:lnTo>
                      <a:pt x="0" y="166370"/>
                    </a:lnTo>
                    <a:lnTo>
                      <a:pt x="0" y="242570"/>
                    </a:lnTo>
                    <a:lnTo>
                      <a:pt x="3225722" y="242570"/>
                    </a:lnTo>
                    <a:cubicBezTo>
                      <a:pt x="3243502" y="337820"/>
                      <a:pt x="3327322" y="408940"/>
                      <a:pt x="3427652" y="408940"/>
                    </a:cubicBezTo>
                    <a:cubicBezTo>
                      <a:pt x="3540682" y="408940"/>
                      <a:pt x="3632122" y="317500"/>
                      <a:pt x="3632122" y="204470"/>
                    </a:cubicBezTo>
                    <a:cubicBezTo>
                      <a:pt x="3632122" y="91440"/>
                      <a:pt x="3540682" y="0"/>
                      <a:pt x="3426382" y="0"/>
                    </a:cubicBezTo>
                    <a:close/>
                  </a:path>
                </a:pathLst>
              </a:custGeom>
              <a:solidFill>
                <a:srgbClr val="5F9865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6847815" y="52211"/>
              <a:ext cx="492331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spc="105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Encourage the audience to make a purchase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430953" y="7445431"/>
            <a:ext cx="8828347" cy="826082"/>
            <a:chOff x="0" y="0"/>
            <a:chExt cx="11771130" cy="1101443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4892638" cy="1101443"/>
            </a:xfrm>
            <a:prstGeom prst="rect">
              <a:avLst/>
            </a:prstGeom>
            <a:solidFill>
              <a:srgbClr val="40513B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34059" y="231316"/>
              <a:ext cx="4424520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b="true" sz="2700" spc="202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Loyalty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4892638" y="453304"/>
              <a:ext cx="1393043" cy="194835"/>
              <a:chOff x="0" y="0"/>
              <a:chExt cx="3632122" cy="508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49530"/>
                <a:ext cx="3632122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3632122">
                    <a:moveTo>
                      <a:pt x="3426382" y="0"/>
                    </a:moveTo>
                    <a:cubicBezTo>
                      <a:pt x="3326052" y="0"/>
                      <a:pt x="3243502" y="72390"/>
                      <a:pt x="3224452" y="166370"/>
                    </a:cubicBezTo>
                    <a:lnTo>
                      <a:pt x="0" y="166370"/>
                    </a:lnTo>
                    <a:lnTo>
                      <a:pt x="0" y="242570"/>
                    </a:lnTo>
                    <a:lnTo>
                      <a:pt x="3225722" y="242570"/>
                    </a:lnTo>
                    <a:cubicBezTo>
                      <a:pt x="3243502" y="337820"/>
                      <a:pt x="3327322" y="408940"/>
                      <a:pt x="3427652" y="408940"/>
                    </a:cubicBezTo>
                    <a:cubicBezTo>
                      <a:pt x="3540682" y="408940"/>
                      <a:pt x="3632122" y="317500"/>
                      <a:pt x="3632122" y="204470"/>
                    </a:cubicBezTo>
                    <a:cubicBezTo>
                      <a:pt x="3632122" y="91440"/>
                      <a:pt x="3540682" y="0"/>
                      <a:pt x="3426382" y="0"/>
                    </a:cubicBezTo>
                    <a:close/>
                  </a:path>
                </a:pathLst>
              </a:custGeom>
              <a:solidFill>
                <a:srgbClr val="5F9865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6847815" y="252659"/>
              <a:ext cx="492331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spc="125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make a Re purchase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rot="0">
            <a:off x="4462178" y="2016064"/>
            <a:ext cx="11145" cy="7256225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name="Group 27" id="27"/>
          <p:cNvGrpSpPr/>
          <p:nvPr/>
        </p:nvGrpSpPr>
        <p:grpSpPr>
          <a:xfrm rot="-10800000">
            <a:off x="1239562" y="2457621"/>
            <a:ext cx="6467522" cy="973670"/>
            <a:chOff x="0" y="0"/>
            <a:chExt cx="8427433" cy="12687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427433" cy="1268730"/>
            </a:xfrm>
            <a:custGeom>
              <a:avLst/>
              <a:gdLst/>
              <a:ahLst/>
              <a:cxnLst/>
              <a:rect r="r" b="b" t="t" l="l"/>
              <a:pathLst>
                <a:path h="1268730" w="8427433">
                  <a:moveTo>
                    <a:pt x="735330" y="0"/>
                  </a:moveTo>
                  <a:lnTo>
                    <a:pt x="0" y="1268730"/>
                  </a:lnTo>
                  <a:lnTo>
                    <a:pt x="8427433" y="1268730"/>
                  </a:lnTo>
                  <a:lnTo>
                    <a:pt x="7692103" y="0"/>
                  </a:lnTo>
                  <a:close/>
                </a:path>
              </a:pathLst>
            </a:custGeom>
            <a:solidFill>
              <a:srgbClr val="9DC08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-10800000">
            <a:off x="1770123" y="3799117"/>
            <a:ext cx="5406399" cy="973670"/>
            <a:chOff x="0" y="0"/>
            <a:chExt cx="7044748" cy="12687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44748" cy="1268730"/>
            </a:xfrm>
            <a:custGeom>
              <a:avLst/>
              <a:gdLst/>
              <a:ahLst/>
              <a:cxnLst/>
              <a:rect r="r" b="b" t="t" l="l"/>
              <a:pathLst>
                <a:path h="1268730" w="7044748">
                  <a:moveTo>
                    <a:pt x="735330" y="0"/>
                  </a:moveTo>
                  <a:lnTo>
                    <a:pt x="0" y="1268730"/>
                  </a:lnTo>
                  <a:lnTo>
                    <a:pt x="7044748" y="1268730"/>
                  </a:lnTo>
                  <a:lnTo>
                    <a:pt x="6309418" y="0"/>
                  </a:lnTo>
                  <a:close/>
                </a:path>
              </a:pathLst>
            </a:custGeom>
            <a:solidFill>
              <a:srgbClr val="5F986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-10800000">
            <a:off x="2333210" y="5140613"/>
            <a:ext cx="4280225" cy="973670"/>
            <a:chOff x="0" y="0"/>
            <a:chExt cx="5577299" cy="12687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77299" cy="1268730"/>
            </a:xfrm>
            <a:custGeom>
              <a:avLst/>
              <a:gdLst/>
              <a:ahLst/>
              <a:cxnLst/>
              <a:rect r="r" b="b" t="t" l="l"/>
              <a:pathLst>
                <a:path h="1268730" w="5577299">
                  <a:moveTo>
                    <a:pt x="735330" y="0"/>
                  </a:moveTo>
                  <a:lnTo>
                    <a:pt x="0" y="1268730"/>
                  </a:lnTo>
                  <a:lnTo>
                    <a:pt x="5577299" y="1268730"/>
                  </a:lnTo>
                  <a:lnTo>
                    <a:pt x="4841970" y="0"/>
                  </a:lnTo>
                  <a:close/>
                </a:path>
              </a:pathLst>
            </a:custGeom>
            <a:solidFill>
              <a:srgbClr val="609965"/>
            </a:solidFill>
          </p:spPr>
        </p:sp>
      </p:grpSp>
      <p:grpSp>
        <p:nvGrpSpPr>
          <p:cNvPr name="Group 33" id="33"/>
          <p:cNvGrpSpPr/>
          <p:nvPr/>
        </p:nvGrpSpPr>
        <p:grpSpPr>
          <a:xfrm rot="-10800000">
            <a:off x="2882220" y="6482109"/>
            <a:ext cx="3182205" cy="973670"/>
            <a:chOff x="0" y="0"/>
            <a:chExt cx="4146537" cy="126873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146537" cy="1268730"/>
            </a:xfrm>
            <a:custGeom>
              <a:avLst/>
              <a:gdLst/>
              <a:ahLst/>
              <a:cxnLst/>
              <a:rect r="r" b="b" t="t" l="l"/>
              <a:pathLst>
                <a:path h="1268730" w="4146537">
                  <a:moveTo>
                    <a:pt x="735330" y="0"/>
                  </a:moveTo>
                  <a:lnTo>
                    <a:pt x="0" y="1268730"/>
                  </a:lnTo>
                  <a:lnTo>
                    <a:pt x="4146537" y="1268730"/>
                  </a:lnTo>
                  <a:lnTo>
                    <a:pt x="3411207" y="0"/>
                  </a:lnTo>
                  <a:close/>
                </a:path>
              </a:pathLst>
            </a:custGeom>
            <a:solidFill>
              <a:srgbClr val="40513B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2663506" y="2692996"/>
            <a:ext cx="361963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700">
                <a:solidFill>
                  <a:srgbClr val="FFFFFF"/>
                </a:solidFill>
                <a:latin typeface="Cairo 2 Bold"/>
                <a:ea typeface="Cairo 2 Bold"/>
                <a:cs typeface="Cairo 2 Bold"/>
                <a:sym typeface="Cairo 2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63506" y="4034492"/>
            <a:ext cx="361963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700">
                <a:solidFill>
                  <a:srgbClr val="FFFFFF"/>
                </a:solidFill>
                <a:latin typeface="Cairo 2 Bold"/>
                <a:ea typeface="Cairo 2 Bold"/>
                <a:cs typeface="Cairo 2 Bold"/>
                <a:sym typeface="Cairo 2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025263" y="5375988"/>
            <a:ext cx="289612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700">
                <a:solidFill>
                  <a:srgbClr val="FFFFFF"/>
                </a:solidFill>
                <a:latin typeface="Cairo 2 Bold"/>
                <a:ea typeface="Cairo 2 Bold"/>
                <a:cs typeface="Cairo 2 Bold"/>
                <a:sym typeface="Cairo 2 Bold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715890" y="6717484"/>
            <a:ext cx="151486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700">
                <a:solidFill>
                  <a:srgbClr val="FFFFFF"/>
                </a:solidFill>
                <a:latin typeface="Cairo 2 Bold"/>
                <a:ea typeface="Cairo 2 Bold"/>
                <a:cs typeface="Cairo 2 Bold"/>
                <a:sym typeface="Cairo 2 Bold"/>
              </a:rPr>
              <a:t>04</a:t>
            </a:r>
          </a:p>
        </p:txBody>
      </p:sp>
      <p:sp>
        <p:nvSpPr>
          <p:cNvPr name="AutoShape 39" id="39"/>
          <p:cNvSpPr/>
          <p:nvPr/>
        </p:nvSpPr>
        <p:spPr>
          <a:xfrm rot="0">
            <a:off x="3486713" y="7857061"/>
            <a:ext cx="1963268" cy="973670"/>
          </a:xfrm>
          <a:prstGeom prst="rect">
            <a:avLst/>
          </a:prstGeom>
          <a:solidFill>
            <a:srgbClr val="191919">
              <a:alpha val="9804"/>
            </a:srgbClr>
          </a:solidFill>
        </p:spPr>
      </p:sp>
      <p:sp>
        <p:nvSpPr>
          <p:cNvPr name="TextBox 40" id="40"/>
          <p:cNvSpPr txBox="true"/>
          <p:nvPr/>
        </p:nvSpPr>
        <p:spPr>
          <a:xfrm rot="0">
            <a:off x="3971429" y="1038289"/>
            <a:ext cx="1034514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b="true" sz="3600" spc="107">
                <a:solidFill>
                  <a:srgbClr val="191919"/>
                </a:solidFill>
                <a:latin typeface="Cairo 2 Heavy"/>
                <a:ea typeface="Cairo 2 Heavy"/>
                <a:cs typeface="Cairo 2 Heavy"/>
                <a:sym typeface="Cairo 2 Heavy"/>
              </a:rPr>
              <a:t>SALES FUNNEL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039883" y="1137066"/>
            <a:ext cx="33376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4039883" y="1663060"/>
            <a:ext cx="333761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98076" y="2003419"/>
            <a:ext cx="16907644" cy="7784120"/>
            <a:chOff x="0" y="0"/>
            <a:chExt cx="4453042" cy="20501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3042" cy="2050138"/>
            </a:xfrm>
            <a:custGeom>
              <a:avLst/>
              <a:gdLst/>
              <a:ahLst/>
              <a:cxnLst/>
              <a:rect r="r" b="b" t="t" l="l"/>
              <a:pathLst>
                <a:path h="2050138" w="4453042">
                  <a:moveTo>
                    <a:pt x="0" y="0"/>
                  </a:moveTo>
                  <a:lnTo>
                    <a:pt x="4453042" y="0"/>
                  </a:lnTo>
                  <a:lnTo>
                    <a:pt x="4453042" y="2050138"/>
                  </a:lnTo>
                  <a:lnTo>
                    <a:pt x="0" y="2050138"/>
                  </a:lnTo>
                  <a:close/>
                </a:path>
              </a:pathLst>
            </a:custGeom>
            <a:solidFill>
              <a:srgbClr val="ECE8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453042" cy="2078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16752" y="2134071"/>
            <a:ext cx="1543934" cy="748343"/>
            <a:chOff x="0" y="0"/>
            <a:chExt cx="413773" cy="2005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3773" cy="200555"/>
            </a:xfrm>
            <a:custGeom>
              <a:avLst/>
              <a:gdLst/>
              <a:ahLst/>
              <a:cxnLst/>
              <a:rect r="r" b="b" t="t" l="l"/>
              <a:pathLst>
                <a:path h="200555" w="413773">
                  <a:moveTo>
                    <a:pt x="70202" y="0"/>
                  </a:moveTo>
                  <a:lnTo>
                    <a:pt x="343571" y="0"/>
                  </a:lnTo>
                  <a:cubicBezTo>
                    <a:pt x="382342" y="0"/>
                    <a:pt x="413773" y="31430"/>
                    <a:pt x="413773" y="70202"/>
                  </a:cubicBezTo>
                  <a:lnTo>
                    <a:pt x="413773" y="130353"/>
                  </a:lnTo>
                  <a:cubicBezTo>
                    <a:pt x="413773" y="148972"/>
                    <a:pt x="406377" y="166828"/>
                    <a:pt x="393211" y="179994"/>
                  </a:cubicBezTo>
                  <a:cubicBezTo>
                    <a:pt x="380046" y="193159"/>
                    <a:pt x="362190" y="200555"/>
                    <a:pt x="343571" y="200555"/>
                  </a:cubicBezTo>
                  <a:lnTo>
                    <a:pt x="70202" y="200555"/>
                  </a:lnTo>
                  <a:cubicBezTo>
                    <a:pt x="31430" y="200555"/>
                    <a:pt x="0" y="169125"/>
                    <a:pt x="0" y="130353"/>
                  </a:cubicBezTo>
                  <a:lnTo>
                    <a:pt x="0" y="70202"/>
                  </a:lnTo>
                  <a:cubicBezTo>
                    <a:pt x="0" y="31430"/>
                    <a:pt x="31430" y="0"/>
                    <a:pt x="70202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13773" cy="238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DAY &amp; TIME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86049" y="2134071"/>
            <a:ext cx="2034442" cy="748343"/>
            <a:chOff x="0" y="0"/>
            <a:chExt cx="545229" cy="2005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5229" cy="200555"/>
            </a:xfrm>
            <a:custGeom>
              <a:avLst/>
              <a:gdLst/>
              <a:ahLst/>
              <a:cxnLst/>
              <a:rect r="r" b="b" t="t" l="l"/>
              <a:pathLst>
                <a:path h="20055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47279"/>
                  </a:lnTo>
                  <a:cubicBezTo>
                    <a:pt x="545229" y="176703"/>
                    <a:pt x="521376" y="200555"/>
                    <a:pt x="491953" y="200555"/>
                  </a:cubicBezTo>
                  <a:lnTo>
                    <a:pt x="53276" y="200555"/>
                  </a:lnTo>
                  <a:cubicBezTo>
                    <a:pt x="23852" y="200555"/>
                    <a:pt x="0" y="176703"/>
                    <a:pt x="0" y="14727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545229" cy="210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MONDAY</a:t>
              </a:r>
            </a:p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10:00 AM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44509" y="2134071"/>
            <a:ext cx="2034442" cy="748343"/>
            <a:chOff x="0" y="0"/>
            <a:chExt cx="545229" cy="2005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5229" cy="200555"/>
            </a:xfrm>
            <a:custGeom>
              <a:avLst/>
              <a:gdLst/>
              <a:ahLst/>
              <a:cxnLst/>
              <a:rect r="r" b="b" t="t" l="l"/>
              <a:pathLst>
                <a:path h="20055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47279"/>
                  </a:lnTo>
                  <a:cubicBezTo>
                    <a:pt x="545229" y="176703"/>
                    <a:pt x="521376" y="200555"/>
                    <a:pt x="491953" y="200555"/>
                  </a:cubicBezTo>
                  <a:lnTo>
                    <a:pt x="53276" y="200555"/>
                  </a:lnTo>
                  <a:cubicBezTo>
                    <a:pt x="23852" y="200555"/>
                    <a:pt x="0" y="176703"/>
                    <a:pt x="0" y="14727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545229" cy="210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TUESDAY</a:t>
              </a:r>
            </a:p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2:30 PM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802968" y="2134071"/>
            <a:ext cx="2034442" cy="748343"/>
            <a:chOff x="0" y="0"/>
            <a:chExt cx="545229" cy="2005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5229" cy="200555"/>
            </a:xfrm>
            <a:custGeom>
              <a:avLst/>
              <a:gdLst/>
              <a:ahLst/>
              <a:cxnLst/>
              <a:rect r="r" b="b" t="t" l="l"/>
              <a:pathLst>
                <a:path h="20055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47279"/>
                  </a:lnTo>
                  <a:cubicBezTo>
                    <a:pt x="545229" y="176703"/>
                    <a:pt x="521376" y="200555"/>
                    <a:pt x="491953" y="200555"/>
                  </a:cubicBezTo>
                  <a:lnTo>
                    <a:pt x="53276" y="200555"/>
                  </a:lnTo>
                  <a:cubicBezTo>
                    <a:pt x="23852" y="200555"/>
                    <a:pt x="0" y="176703"/>
                    <a:pt x="0" y="14727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545229" cy="210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WEDNESDAY</a:t>
              </a:r>
            </a:p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12:00 PM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61427" y="2134071"/>
            <a:ext cx="2034442" cy="748343"/>
            <a:chOff x="0" y="0"/>
            <a:chExt cx="545229" cy="2005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5229" cy="200555"/>
            </a:xfrm>
            <a:custGeom>
              <a:avLst/>
              <a:gdLst/>
              <a:ahLst/>
              <a:cxnLst/>
              <a:rect r="r" b="b" t="t" l="l"/>
              <a:pathLst>
                <a:path h="20055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47279"/>
                  </a:lnTo>
                  <a:cubicBezTo>
                    <a:pt x="545229" y="176703"/>
                    <a:pt x="521376" y="200555"/>
                    <a:pt x="491953" y="200555"/>
                  </a:cubicBezTo>
                  <a:lnTo>
                    <a:pt x="53276" y="200555"/>
                  </a:lnTo>
                  <a:cubicBezTo>
                    <a:pt x="23852" y="200555"/>
                    <a:pt x="0" y="176703"/>
                    <a:pt x="0" y="14727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545229" cy="210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THURSDAY</a:t>
              </a:r>
            </a:p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3:45 PM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19887" y="2134071"/>
            <a:ext cx="2034442" cy="748343"/>
            <a:chOff x="0" y="0"/>
            <a:chExt cx="545229" cy="2005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45229" cy="200555"/>
            </a:xfrm>
            <a:custGeom>
              <a:avLst/>
              <a:gdLst/>
              <a:ahLst/>
              <a:cxnLst/>
              <a:rect r="r" b="b" t="t" l="l"/>
              <a:pathLst>
                <a:path h="20055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47279"/>
                  </a:lnTo>
                  <a:cubicBezTo>
                    <a:pt x="545229" y="176703"/>
                    <a:pt x="521376" y="200555"/>
                    <a:pt x="491953" y="200555"/>
                  </a:cubicBezTo>
                  <a:lnTo>
                    <a:pt x="53276" y="200555"/>
                  </a:lnTo>
                  <a:cubicBezTo>
                    <a:pt x="23852" y="200555"/>
                    <a:pt x="0" y="176703"/>
                    <a:pt x="0" y="14727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545229" cy="210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FRIDAY</a:t>
              </a:r>
            </a:p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1:15 PM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278346" y="2134071"/>
            <a:ext cx="2034442" cy="748343"/>
            <a:chOff x="0" y="0"/>
            <a:chExt cx="545229" cy="2005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45229" cy="200555"/>
            </a:xfrm>
            <a:custGeom>
              <a:avLst/>
              <a:gdLst/>
              <a:ahLst/>
              <a:cxnLst/>
              <a:rect r="r" b="b" t="t" l="l"/>
              <a:pathLst>
                <a:path h="20055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47279"/>
                  </a:lnTo>
                  <a:cubicBezTo>
                    <a:pt x="545229" y="176703"/>
                    <a:pt x="521376" y="200555"/>
                    <a:pt x="491953" y="200555"/>
                  </a:cubicBezTo>
                  <a:lnTo>
                    <a:pt x="53276" y="200555"/>
                  </a:lnTo>
                  <a:cubicBezTo>
                    <a:pt x="23852" y="200555"/>
                    <a:pt x="0" y="176703"/>
                    <a:pt x="0" y="14727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545229" cy="210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SATURDAY</a:t>
              </a:r>
            </a:p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11:00 AM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436806" y="2134071"/>
            <a:ext cx="2034442" cy="748343"/>
            <a:chOff x="0" y="0"/>
            <a:chExt cx="545229" cy="2005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45229" cy="200555"/>
            </a:xfrm>
            <a:custGeom>
              <a:avLst/>
              <a:gdLst/>
              <a:ahLst/>
              <a:cxnLst/>
              <a:rect r="r" b="b" t="t" l="l"/>
              <a:pathLst>
                <a:path h="20055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47279"/>
                  </a:lnTo>
                  <a:cubicBezTo>
                    <a:pt x="545229" y="176703"/>
                    <a:pt x="521376" y="200555"/>
                    <a:pt x="491953" y="200555"/>
                  </a:cubicBezTo>
                  <a:lnTo>
                    <a:pt x="53276" y="200555"/>
                  </a:lnTo>
                  <a:cubicBezTo>
                    <a:pt x="23852" y="200555"/>
                    <a:pt x="0" y="176703"/>
                    <a:pt x="0" y="14727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545229" cy="210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SUNDAY</a:t>
              </a:r>
            </a:p>
            <a:p>
              <a:pPr algn="ctr">
                <a:lnSpc>
                  <a:spcPts val="1690"/>
                </a:lnSpc>
              </a:pPr>
              <a:r>
                <a:rPr lang="en-US" b="true" sz="13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5:00 PM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6752" y="2950925"/>
            <a:ext cx="1543934" cy="2087800"/>
            <a:chOff x="0" y="0"/>
            <a:chExt cx="413773" cy="5595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3773" cy="559528"/>
            </a:xfrm>
            <a:custGeom>
              <a:avLst/>
              <a:gdLst/>
              <a:ahLst/>
              <a:cxnLst/>
              <a:rect r="r" b="b" t="t" l="l"/>
              <a:pathLst>
                <a:path h="559528" w="413773">
                  <a:moveTo>
                    <a:pt x="70202" y="0"/>
                  </a:moveTo>
                  <a:lnTo>
                    <a:pt x="343571" y="0"/>
                  </a:lnTo>
                  <a:cubicBezTo>
                    <a:pt x="382342" y="0"/>
                    <a:pt x="413773" y="31430"/>
                    <a:pt x="413773" y="70202"/>
                  </a:cubicBezTo>
                  <a:lnTo>
                    <a:pt x="413773" y="489327"/>
                  </a:lnTo>
                  <a:cubicBezTo>
                    <a:pt x="413773" y="528098"/>
                    <a:pt x="382342" y="559528"/>
                    <a:pt x="343571" y="559528"/>
                  </a:cubicBezTo>
                  <a:lnTo>
                    <a:pt x="70202" y="559528"/>
                  </a:lnTo>
                  <a:cubicBezTo>
                    <a:pt x="51583" y="559528"/>
                    <a:pt x="33727" y="552132"/>
                    <a:pt x="20562" y="538967"/>
                  </a:cubicBezTo>
                  <a:cubicBezTo>
                    <a:pt x="7396" y="525801"/>
                    <a:pt x="0" y="507945"/>
                    <a:pt x="0" y="489327"/>
                  </a:cubicBezTo>
                  <a:lnTo>
                    <a:pt x="0" y="70202"/>
                  </a:lnTo>
                  <a:cubicBezTo>
                    <a:pt x="0" y="31430"/>
                    <a:pt x="31430" y="0"/>
                    <a:pt x="70202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13773" cy="597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VISUAL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486049" y="2950925"/>
            <a:ext cx="2034442" cy="2087800"/>
            <a:chOff x="0" y="0"/>
            <a:chExt cx="545229" cy="55952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45229" cy="559528"/>
            </a:xfrm>
            <a:custGeom>
              <a:avLst/>
              <a:gdLst/>
              <a:ahLst/>
              <a:cxnLst/>
              <a:rect r="r" b="b" t="t" l="l"/>
              <a:pathLst>
                <a:path h="559528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506252"/>
                  </a:lnTo>
                  <a:cubicBezTo>
                    <a:pt x="545229" y="535676"/>
                    <a:pt x="521376" y="559528"/>
                    <a:pt x="491953" y="559528"/>
                  </a:cubicBezTo>
                  <a:lnTo>
                    <a:pt x="53276" y="559528"/>
                  </a:lnTo>
                  <a:cubicBezTo>
                    <a:pt x="23852" y="559528"/>
                    <a:pt x="0" y="535676"/>
                    <a:pt x="0" y="506252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545229" cy="58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644509" y="2950925"/>
            <a:ext cx="2034442" cy="2087800"/>
            <a:chOff x="0" y="0"/>
            <a:chExt cx="545229" cy="55952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45229" cy="559528"/>
            </a:xfrm>
            <a:custGeom>
              <a:avLst/>
              <a:gdLst/>
              <a:ahLst/>
              <a:cxnLst/>
              <a:rect r="r" b="b" t="t" l="l"/>
              <a:pathLst>
                <a:path h="559528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506252"/>
                  </a:lnTo>
                  <a:cubicBezTo>
                    <a:pt x="545229" y="535676"/>
                    <a:pt x="521376" y="559528"/>
                    <a:pt x="491953" y="559528"/>
                  </a:cubicBezTo>
                  <a:lnTo>
                    <a:pt x="53276" y="559528"/>
                  </a:lnTo>
                  <a:cubicBezTo>
                    <a:pt x="23852" y="559528"/>
                    <a:pt x="0" y="535676"/>
                    <a:pt x="0" y="506252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545229" cy="58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802968" y="2950925"/>
            <a:ext cx="2034442" cy="2087800"/>
            <a:chOff x="0" y="0"/>
            <a:chExt cx="545229" cy="55952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45229" cy="559528"/>
            </a:xfrm>
            <a:custGeom>
              <a:avLst/>
              <a:gdLst/>
              <a:ahLst/>
              <a:cxnLst/>
              <a:rect r="r" b="b" t="t" l="l"/>
              <a:pathLst>
                <a:path h="559528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506252"/>
                  </a:lnTo>
                  <a:cubicBezTo>
                    <a:pt x="545229" y="535676"/>
                    <a:pt x="521376" y="559528"/>
                    <a:pt x="491953" y="559528"/>
                  </a:cubicBezTo>
                  <a:lnTo>
                    <a:pt x="53276" y="559528"/>
                  </a:lnTo>
                  <a:cubicBezTo>
                    <a:pt x="23852" y="559528"/>
                    <a:pt x="0" y="535676"/>
                    <a:pt x="0" y="506252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545229" cy="58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961427" y="2950925"/>
            <a:ext cx="2034442" cy="2087800"/>
            <a:chOff x="0" y="0"/>
            <a:chExt cx="545229" cy="55952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45229" cy="559528"/>
            </a:xfrm>
            <a:custGeom>
              <a:avLst/>
              <a:gdLst/>
              <a:ahLst/>
              <a:cxnLst/>
              <a:rect r="r" b="b" t="t" l="l"/>
              <a:pathLst>
                <a:path h="559528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506252"/>
                  </a:lnTo>
                  <a:cubicBezTo>
                    <a:pt x="545229" y="535676"/>
                    <a:pt x="521376" y="559528"/>
                    <a:pt x="491953" y="559528"/>
                  </a:cubicBezTo>
                  <a:lnTo>
                    <a:pt x="53276" y="559528"/>
                  </a:lnTo>
                  <a:cubicBezTo>
                    <a:pt x="23852" y="559528"/>
                    <a:pt x="0" y="535676"/>
                    <a:pt x="0" y="506252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545229" cy="58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119887" y="2950925"/>
            <a:ext cx="2034442" cy="2087800"/>
            <a:chOff x="0" y="0"/>
            <a:chExt cx="545229" cy="55952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45229" cy="559528"/>
            </a:xfrm>
            <a:custGeom>
              <a:avLst/>
              <a:gdLst/>
              <a:ahLst/>
              <a:cxnLst/>
              <a:rect r="r" b="b" t="t" l="l"/>
              <a:pathLst>
                <a:path h="559528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506252"/>
                  </a:lnTo>
                  <a:cubicBezTo>
                    <a:pt x="545229" y="535676"/>
                    <a:pt x="521376" y="559528"/>
                    <a:pt x="491953" y="559528"/>
                  </a:cubicBezTo>
                  <a:lnTo>
                    <a:pt x="53276" y="559528"/>
                  </a:lnTo>
                  <a:cubicBezTo>
                    <a:pt x="23852" y="559528"/>
                    <a:pt x="0" y="535676"/>
                    <a:pt x="0" y="506252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545229" cy="58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3278346" y="2950925"/>
            <a:ext cx="2034442" cy="2087800"/>
            <a:chOff x="0" y="0"/>
            <a:chExt cx="545229" cy="55952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45229" cy="559528"/>
            </a:xfrm>
            <a:custGeom>
              <a:avLst/>
              <a:gdLst/>
              <a:ahLst/>
              <a:cxnLst/>
              <a:rect r="r" b="b" t="t" l="l"/>
              <a:pathLst>
                <a:path h="559528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506252"/>
                  </a:lnTo>
                  <a:cubicBezTo>
                    <a:pt x="545229" y="535676"/>
                    <a:pt x="521376" y="559528"/>
                    <a:pt x="491953" y="559528"/>
                  </a:cubicBezTo>
                  <a:lnTo>
                    <a:pt x="53276" y="559528"/>
                  </a:lnTo>
                  <a:cubicBezTo>
                    <a:pt x="23852" y="559528"/>
                    <a:pt x="0" y="535676"/>
                    <a:pt x="0" y="506252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545229" cy="58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5436806" y="2950925"/>
            <a:ext cx="2034442" cy="2087800"/>
            <a:chOff x="0" y="0"/>
            <a:chExt cx="545229" cy="55952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45229" cy="559528"/>
            </a:xfrm>
            <a:custGeom>
              <a:avLst/>
              <a:gdLst/>
              <a:ahLst/>
              <a:cxnLst/>
              <a:rect r="r" b="b" t="t" l="l"/>
              <a:pathLst>
                <a:path h="559528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506252"/>
                  </a:lnTo>
                  <a:cubicBezTo>
                    <a:pt x="545229" y="535676"/>
                    <a:pt x="521376" y="559528"/>
                    <a:pt x="491953" y="559528"/>
                  </a:cubicBezTo>
                  <a:lnTo>
                    <a:pt x="53276" y="559528"/>
                  </a:lnTo>
                  <a:cubicBezTo>
                    <a:pt x="23852" y="559528"/>
                    <a:pt x="0" y="535676"/>
                    <a:pt x="0" y="506252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545229" cy="588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2581058" y="3044339"/>
            <a:ext cx="1844426" cy="1403765"/>
            <a:chOff x="0" y="0"/>
            <a:chExt cx="290767" cy="22129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90767" cy="221299"/>
            </a:xfrm>
            <a:custGeom>
              <a:avLst/>
              <a:gdLst/>
              <a:ahLst/>
              <a:cxnLst/>
              <a:rect r="r" b="b" t="t" l="l"/>
              <a:pathLst>
                <a:path h="221299" w="290767">
                  <a:moveTo>
                    <a:pt x="58765" y="0"/>
                  </a:moveTo>
                  <a:lnTo>
                    <a:pt x="232003" y="0"/>
                  </a:lnTo>
                  <a:cubicBezTo>
                    <a:pt x="264458" y="0"/>
                    <a:pt x="290767" y="26310"/>
                    <a:pt x="290767" y="58765"/>
                  </a:cubicBezTo>
                  <a:lnTo>
                    <a:pt x="290767" y="162534"/>
                  </a:lnTo>
                  <a:cubicBezTo>
                    <a:pt x="290767" y="194989"/>
                    <a:pt x="264458" y="221299"/>
                    <a:pt x="232003" y="221299"/>
                  </a:cubicBezTo>
                  <a:lnTo>
                    <a:pt x="58765" y="221299"/>
                  </a:lnTo>
                  <a:cubicBezTo>
                    <a:pt x="26310" y="221299"/>
                    <a:pt x="0" y="194989"/>
                    <a:pt x="0" y="162534"/>
                  </a:cubicBezTo>
                  <a:lnTo>
                    <a:pt x="0" y="58765"/>
                  </a:lnTo>
                  <a:cubicBezTo>
                    <a:pt x="0" y="26310"/>
                    <a:pt x="26310" y="0"/>
                    <a:pt x="58765" y="0"/>
                  </a:cubicBezTo>
                  <a:close/>
                </a:path>
              </a:pathLst>
            </a:custGeom>
            <a:blipFill>
              <a:blip r:embed="rId2"/>
              <a:stretch>
                <a:fillRect l="-15894" t="0" r="-15894" b="0"/>
              </a:stretch>
            </a:blip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4739517" y="3044339"/>
            <a:ext cx="1844426" cy="1403765"/>
            <a:chOff x="0" y="0"/>
            <a:chExt cx="290767" cy="22129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90767" cy="221299"/>
            </a:xfrm>
            <a:custGeom>
              <a:avLst/>
              <a:gdLst/>
              <a:ahLst/>
              <a:cxnLst/>
              <a:rect r="r" b="b" t="t" l="l"/>
              <a:pathLst>
                <a:path h="221299" w="290767">
                  <a:moveTo>
                    <a:pt x="58765" y="0"/>
                  </a:moveTo>
                  <a:lnTo>
                    <a:pt x="232003" y="0"/>
                  </a:lnTo>
                  <a:cubicBezTo>
                    <a:pt x="264458" y="0"/>
                    <a:pt x="290767" y="26310"/>
                    <a:pt x="290767" y="58765"/>
                  </a:cubicBezTo>
                  <a:lnTo>
                    <a:pt x="290767" y="162534"/>
                  </a:lnTo>
                  <a:cubicBezTo>
                    <a:pt x="290767" y="194989"/>
                    <a:pt x="264458" y="221299"/>
                    <a:pt x="232003" y="221299"/>
                  </a:cubicBezTo>
                  <a:lnTo>
                    <a:pt x="58765" y="221299"/>
                  </a:lnTo>
                  <a:cubicBezTo>
                    <a:pt x="26310" y="221299"/>
                    <a:pt x="0" y="194989"/>
                    <a:pt x="0" y="162534"/>
                  </a:cubicBezTo>
                  <a:lnTo>
                    <a:pt x="0" y="58765"/>
                  </a:lnTo>
                  <a:cubicBezTo>
                    <a:pt x="0" y="26310"/>
                    <a:pt x="26310" y="0"/>
                    <a:pt x="58765" y="0"/>
                  </a:cubicBezTo>
                  <a:close/>
                </a:path>
              </a:pathLst>
            </a:custGeom>
            <a:blipFill>
              <a:blip r:embed="rId3"/>
              <a:stretch>
                <a:fillRect l="-7117" t="0" r="-7117" b="0"/>
              </a:stretch>
            </a:blip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6897976" y="3044339"/>
            <a:ext cx="1844426" cy="1403765"/>
            <a:chOff x="0" y="0"/>
            <a:chExt cx="290767" cy="22129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90767" cy="221299"/>
            </a:xfrm>
            <a:custGeom>
              <a:avLst/>
              <a:gdLst/>
              <a:ahLst/>
              <a:cxnLst/>
              <a:rect r="r" b="b" t="t" l="l"/>
              <a:pathLst>
                <a:path h="221299" w="290767">
                  <a:moveTo>
                    <a:pt x="58765" y="0"/>
                  </a:moveTo>
                  <a:lnTo>
                    <a:pt x="232003" y="0"/>
                  </a:lnTo>
                  <a:cubicBezTo>
                    <a:pt x="264458" y="0"/>
                    <a:pt x="290767" y="26310"/>
                    <a:pt x="290767" y="58765"/>
                  </a:cubicBezTo>
                  <a:lnTo>
                    <a:pt x="290767" y="162534"/>
                  </a:lnTo>
                  <a:cubicBezTo>
                    <a:pt x="290767" y="194989"/>
                    <a:pt x="264458" y="221299"/>
                    <a:pt x="232003" y="221299"/>
                  </a:cubicBezTo>
                  <a:lnTo>
                    <a:pt x="58765" y="221299"/>
                  </a:lnTo>
                  <a:cubicBezTo>
                    <a:pt x="26310" y="221299"/>
                    <a:pt x="0" y="194989"/>
                    <a:pt x="0" y="162534"/>
                  </a:cubicBezTo>
                  <a:lnTo>
                    <a:pt x="0" y="58765"/>
                  </a:lnTo>
                  <a:cubicBezTo>
                    <a:pt x="0" y="26310"/>
                    <a:pt x="26310" y="0"/>
                    <a:pt x="58765" y="0"/>
                  </a:cubicBezTo>
                  <a:close/>
                </a:path>
              </a:pathLst>
            </a:custGeom>
            <a:blipFill>
              <a:blip r:embed="rId4"/>
              <a:stretch>
                <a:fillRect l="-17429" t="0" r="-17429" b="0"/>
              </a:stretch>
            </a:blip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9056436" y="3044339"/>
            <a:ext cx="1844426" cy="1403765"/>
            <a:chOff x="0" y="0"/>
            <a:chExt cx="290767" cy="22129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90767" cy="221299"/>
            </a:xfrm>
            <a:custGeom>
              <a:avLst/>
              <a:gdLst/>
              <a:ahLst/>
              <a:cxnLst/>
              <a:rect r="r" b="b" t="t" l="l"/>
              <a:pathLst>
                <a:path h="221299" w="290767">
                  <a:moveTo>
                    <a:pt x="58765" y="0"/>
                  </a:moveTo>
                  <a:lnTo>
                    <a:pt x="232003" y="0"/>
                  </a:lnTo>
                  <a:cubicBezTo>
                    <a:pt x="264458" y="0"/>
                    <a:pt x="290767" y="26310"/>
                    <a:pt x="290767" y="58765"/>
                  </a:cubicBezTo>
                  <a:lnTo>
                    <a:pt x="290767" y="162534"/>
                  </a:lnTo>
                  <a:cubicBezTo>
                    <a:pt x="290767" y="194989"/>
                    <a:pt x="264458" y="221299"/>
                    <a:pt x="232003" y="221299"/>
                  </a:cubicBezTo>
                  <a:lnTo>
                    <a:pt x="58765" y="221299"/>
                  </a:lnTo>
                  <a:cubicBezTo>
                    <a:pt x="26310" y="221299"/>
                    <a:pt x="0" y="194989"/>
                    <a:pt x="0" y="162534"/>
                  </a:cubicBezTo>
                  <a:lnTo>
                    <a:pt x="0" y="58765"/>
                  </a:lnTo>
                  <a:cubicBezTo>
                    <a:pt x="0" y="26310"/>
                    <a:pt x="26310" y="0"/>
                    <a:pt x="58765" y="0"/>
                  </a:cubicBezTo>
                  <a:close/>
                </a:path>
              </a:pathLst>
            </a:custGeom>
            <a:blipFill>
              <a:blip r:embed="rId5"/>
              <a:stretch>
                <a:fillRect l="-17429" t="0" r="-17429" b="0"/>
              </a:stretch>
            </a:blip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11214895" y="3044339"/>
            <a:ext cx="1844426" cy="1403765"/>
            <a:chOff x="0" y="0"/>
            <a:chExt cx="290767" cy="221299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90767" cy="221299"/>
            </a:xfrm>
            <a:custGeom>
              <a:avLst/>
              <a:gdLst/>
              <a:ahLst/>
              <a:cxnLst/>
              <a:rect r="r" b="b" t="t" l="l"/>
              <a:pathLst>
                <a:path h="221299" w="290767">
                  <a:moveTo>
                    <a:pt x="58765" y="0"/>
                  </a:moveTo>
                  <a:lnTo>
                    <a:pt x="232003" y="0"/>
                  </a:lnTo>
                  <a:cubicBezTo>
                    <a:pt x="264458" y="0"/>
                    <a:pt x="290767" y="26310"/>
                    <a:pt x="290767" y="58765"/>
                  </a:cubicBezTo>
                  <a:lnTo>
                    <a:pt x="290767" y="162534"/>
                  </a:lnTo>
                  <a:cubicBezTo>
                    <a:pt x="290767" y="194989"/>
                    <a:pt x="264458" y="221299"/>
                    <a:pt x="232003" y="221299"/>
                  </a:cubicBezTo>
                  <a:lnTo>
                    <a:pt x="58765" y="221299"/>
                  </a:lnTo>
                  <a:cubicBezTo>
                    <a:pt x="26310" y="221299"/>
                    <a:pt x="0" y="194989"/>
                    <a:pt x="0" y="162534"/>
                  </a:cubicBezTo>
                  <a:lnTo>
                    <a:pt x="0" y="58765"/>
                  </a:lnTo>
                  <a:cubicBezTo>
                    <a:pt x="0" y="26310"/>
                    <a:pt x="26310" y="0"/>
                    <a:pt x="58765" y="0"/>
                  </a:cubicBezTo>
                  <a:close/>
                </a:path>
              </a:pathLst>
            </a:custGeom>
            <a:blipFill>
              <a:blip r:embed="rId6"/>
              <a:stretch>
                <a:fillRect l="-7010" t="0" r="-7010" b="0"/>
              </a:stretch>
            </a:blip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13373354" y="3044339"/>
            <a:ext cx="1844426" cy="1403765"/>
            <a:chOff x="0" y="0"/>
            <a:chExt cx="290767" cy="22129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90767" cy="221299"/>
            </a:xfrm>
            <a:custGeom>
              <a:avLst/>
              <a:gdLst/>
              <a:ahLst/>
              <a:cxnLst/>
              <a:rect r="r" b="b" t="t" l="l"/>
              <a:pathLst>
                <a:path h="221299" w="290767">
                  <a:moveTo>
                    <a:pt x="58765" y="0"/>
                  </a:moveTo>
                  <a:lnTo>
                    <a:pt x="232003" y="0"/>
                  </a:lnTo>
                  <a:cubicBezTo>
                    <a:pt x="264458" y="0"/>
                    <a:pt x="290767" y="26310"/>
                    <a:pt x="290767" y="58765"/>
                  </a:cubicBezTo>
                  <a:lnTo>
                    <a:pt x="290767" y="162534"/>
                  </a:lnTo>
                  <a:cubicBezTo>
                    <a:pt x="290767" y="194989"/>
                    <a:pt x="264458" y="221299"/>
                    <a:pt x="232003" y="221299"/>
                  </a:cubicBezTo>
                  <a:lnTo>
                    <a:pt x="58765" y="221299"/>
                  </a:lnTo>
                  <a:cubicBezTo>
                    <a:pt x="26310" y="221299"/>
                    <a:pt x="0" y="194989"/>
                    <a:pt x="0" y="162534"/>
                  </a:cubicBezTo>
                  <a:lnTo>
                    <a:pt x="0" y="58765"/>
                  </a:lnTo>
                  <a:cubicBezTo>
                    <a:pt x="0" y="26310"/>
                    <a:pt x="26310" y="0"/>
                    <a:pt x="58765" y="0"/>
                  </a:cubicBezTo>
                  <a:close/>
                </a:path>
              </a:pathLst>
            </a:custGeom>
            <a:blipFill>
              <a:blip r:embed="rId7"/>
              <a:stretch>
                <a:fillRect l="-10283" t="0" r="-10283" b="0"/>
              </a:stretch>
            </a:blip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5531814" y="3044339"/>
            <a:ext cx="1844426" cy="1403765"/>
            <a:chOff x="0" y="0"/>
            <a:chExt cx="290767" cy="22129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90767" cy="221299"/>
            </a:xfrm>
            <a:custGeom>
              <a:avLst/>
              <a:gdLst/>
              <a:ahLst/>
              <a:cxnLst/>
              <a:rect r="r" b="b" t="t" l="l"/>
              <a:pathLst>
                <a:path h="221299" w="290767">
                  <a:moveTo>
                    <a:pt x="58765" y="0"/>
                  </a:moveTo>
                  <a:lnTo>
                    <a:pt x="232003" y="0"/>
                  </a:lnTo>
                  <a:cubicBezTo>
                    <a:pt x="264458" y="0"/>
                    <a:pt x="290767" y="26310"/>
                    <a:pt x="290767" y="58765"/>
                  </a:cubicBezTo>
                  <a:lnTo>
                    <a:pt x="290767" y="162534"/>
                  </a:lnTo>
                  <a:cubicBezTo>
                    <a:pt x="290767" y="194989"/>
                    <a:pt x="264458" y="221299"/>
                    <a:pt x="232003" y="221299"/>
                  </a:cubicBezTo>
                  <a:lnTo>
                    <a:pt x="58765" y="221299"/>
                  </a:lnTo>
                  <a:cubicBezTo>
                    <a:pt x="26310" y="221299"/>
                    <a:pt x="0" y="194989"/>
                    <a:pt x="0" y="162534"/>
                  </a:cubicBezTo>
                  <a:lnTo>
                    <a:pt x="0" y="58765"/>
                  </a:lnTo>
                  <a:cubicBezTo>
                    <a:pt x="0" y="26310"/>
                    <a:pt x="26310" y="0"/>
                    <a:pt x="58765" y="0"/>
                  </a:cubicBezTo>
                  <a:close/>
                </a:path>
              </a:pathLst>
            </a:custGeom>
            <a:blipFill>
              <a:blip r:embed="rId8"/>
              <a:stretch>
                <a:fillRect l="-16761" t="0" r="-16761" b="0"/>
              </a:stretch>
            </a:blip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816752" y="5105400"/>
            <a:ext cx="1543934" cy="473012"/>
            <a:chOff x="0" y="0"/>
            <a:chExt cx="413773" cy="126767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413773" cy="126767"/>
            </a:xfrm>
            <a:custGeom>
              <a:avLst/>
              <a:gdLst/>
              <a:ahLst/>
              <a:cxnLst/>
              <a:rect r="r" b="b" t="t" l="l"/>
              <a:pathLst>
                <a:path h="126767" w="413773">
                  <a:moveTo>
                    <a:pt x="63383" y="0"/>
                  </a:moveTo>
                  <a:lnTo>
                    <a:pt x="350389" y="0"/>
                  </a:lnTo>
                  <a:cubicBezTo>
                    <a:pt x="385395" y="0"/>
                    <a:pt x="413773" y="28378"/>
                    <a:pt x="413773" y="63383"/>
                  </a:cubicBezTo>
                  <a:lnTo>
                    <a:pt x="413773" y="63383"/>
                  </a:lnTo>
                  <a:cubicBezTo>
                    <a:pt x="413773" y="80194"/>
                    <a:pt x="407095" y="96316"/>
                    <a:pt x="395208" y="108202"/>
                  </a:cubicBezTo>
                  <a:cubicBezTo>
                    <a:pt x="383322" y="120089"/>
                    <a:pt x="367200" y="126767"/>
                    <a:pt x="350389" y="126767"/>
                  </a:cubicBezTo>
                  <a:lnTo>
                    <a:pt x="63383" y="126767"/>
                  </a:lnTo>
                  <a:cubicBezTo>
                    <a:pt x="46573" y="126767"/>
                    <a:pt x="30451" y="120089"/>
                    <a:pt x="18565" y="108202"/>
                  </a:cubicBezTo>
                  <a:cubicBezTo>
                    <a:pt x="6678" y="96316"/>
                    <a:pt x="0" y="80194"/>
                    <a:pt x="0" y="63383"/>
                  </a:cubicBezTo>
                  <a:lnTo>
                    <a:pt x="0" y="63383"/>
                  </a:lnTo>
                  <a:cubicBezTo>
                    <a:pt x="0" y="46573"/>
                    <a:pt x="6678" y="30451"/>
                    <a:pt x="18565" y="18565"/>
                  </a:cubicBezTo>
                  <a:cubicBezTo>
                    <a:pt x="30451" y="6678"/>
                    <a:pt x="46573" y="0"/>
                    <a:pt x="63383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413773" cy="164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PLATFORM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2486049" y="5105400"/>
            <a:ext cx="2034442" cy="445288"/>
            <a:chOff x="0" y="0"/>
            <a:chExt cx="545229" cy="119337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45229" cy="119337"/>
            </a:xfrm>
            <a:custGeom>
              <a:avLst/>
              <a:gdLst/>
              <a:ahLst/>
              <a:cxnLst/>
              <a:rect r="r" b="b" t="t" l="l"/>
              <a:pathLst>
                <a:path h="119337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66061"/>
                  </a:lnTo>
                  <a:cubicBezTo>
                    <a:pt x="545229" y="95484"/>
                    <a:pt x="521376" y="119337"/>
                    <a:pt x="491953" y="119337"/>
                  </a:cubicBezTo>
                  <a:lnTo>
                    <a:pt x="53276" y="119337"/>
                  </a:lnTo>
                  <a:cubicBezTo>
                    <a:pt x="23852" y="119337"/>
                    <a:pt x="0" y="95484"/>
                    <a:pt x="0" y="66061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28575"/>
              <a:ext cx="545229" cy="14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Facebook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4644509" y="5105400"/>
            <a:ext cx="2034442" cy="445288"/>
            <a:chOff x="0" y="0"/>
            <a:chExt cx="545229" cy="11933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545229" cy="119337"/>
            </a:xfrm>
            <a:custGeom>
              <a:avLst/>
              <a:gdLst/>
              <a:ahLst/>
              <a:cxnLst/>
              <a:rect r="r" b="b" t="t" l="l"/>
              <a:pathLst>
                <a:path h="119337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66061"/>
                  </a:lnTo>
                  <a:cubicBezTo>
                    <a:pt x="545229" y="95484"/>
                    <a:pt x="521376" y="119337"/>
                    <a:pt x="491953" y="119337"/>
                  </a:cubicBezTo>
                  <a:lnTo>
                    <a:pt x="53276" y="119337"/>
                  </a:lnTo>
                  <a:cubicBezTo>
                    <a:pt x="23852" y="119337"/>
                    <a:pt x="0" y="95484"/>
                    <a:pt x="0" y="66061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28575"/>
              <a:ext cx="545229" cy="14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Instagram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6802968" y="5105400"/>
            <a:ext cx="2034442" cy="445288"/>
            <a:chOff x="0" y="0"/>
            <a:chExt cx="545229" cy="11933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545229" cy="119337"/>
            </a:xfrm>
            <a:custGeom>
              <a:avLst/>
              <a:gdLst/>
              <a:ahLst/>
              <a:cxnLst/>
              <a:rect r="r" b="b" t="t" l="l"/>
              <a:pathLst>
                <a:path h="119337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66061"/>
                  </a:lnTo>
                  <a:cubicBezTo>
                    <a:pt x="545229" y="95484"/>
                    <a:pt x="521376" y="119337"/>
                    <a:pt x="491953" y="119337"/>
                  </a:cubicBezTo>
                  <a:lnTo>
                    <a:pt x="53276" y="119337"/>
                  </a:lnTo>
                  <a:cubicBezTo>
                    <a:pt x="23852" y="119337"/>
                    <a:pt x="0" y="95484"/>
                    <a:pt x="0" y="66061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28575"/>
              <a:ext cx="545229" cy="14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Facebook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8961427" y="5105400"/>
            <a:ext cx="2034442" cy="445288"/>
            <a:chOff x="0" y="0"/>
            <a:chExt cx="545229" cy="11933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545229" cy="119337"/>
            </a:xfrm>
            <a:custGeom>
              <a:avLst/>
              <a:gdLst/>
              <a:ahLst/>
              <a:cxnLst/>
              <a:rect r="r" b="b" t="t" l="l"/>
              <a:pathLst>
                <a:path h="119337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66061"/>
                  </a:lnTo>
                  <a:cubicBezTo>
                    <a:pt x="545229" y="95484"/>
                    <a:pt x="521376" y="119337"/>
                    <a:pt x="491953" y="119337"/>
                  </a:cubicBezTo>
                  <a:lnTo>
                    <a:pt x="53276" y="119337"/>
                  </a:lnTo>
                  <a:cubicBezTo>
                    <a:pt x="23852" y="119337"/>
                    <a:pt x="0" y="95484"/>
                    <a:pt x="0" y="66061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3" id="83"/>
            <p:cNvSpPr txBox="true"/>
            <p:nvPr/>
          </p:nvSpPr>
          <p:spPr>
            <a:xfrm>
              <a:off x="0" y="-28575"/>
              <a:ext cx="545229" cy="14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Tiktok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1119887" y="5105400"/>
            <a:ext cx="2034442" cy="445288"/>
            <a:chOff x="0" y="0"/>
            <a:chExt cx="545229" cy="119337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545229" cy="119337"/>
            </a:xfrm>
            <a:custGeom>
              <a:avLst/>
              <a:gdLst/>
              <a:ahLst/>
              <a:cxnLst/>
              <a:rect r="r" b="b" t="t" l="l"/>
              <a:pathLst>
                <a:path h="119337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66061"/>
                  </a:lnTo>
                  <a:cubicBezTo>
                    <a:pt x="545229" y="95484"/>
                    <a:pt x="521376" y="119337"/>
                    <a:pt x="491953" y="119337"/>
                  </a:cubicBezTo>
                  <a:lnTo>
                    <a:pt x="53276" y="119337"/>
                  </a:lnTo>
                  <a:cubicBezTo>
                    <a:pt x="23852" y="119337"/>
                    <a:pt x="0" y="95484"/>
                    <a:pt x="0" y="66061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6" id="86"/>
            <p:cNvSpPr txBox="true"/>
            <p:nvPr/>
          </p:nvSpPr>
          <p:spPr>
            <a:xfrm>
              <a:off x="0" y="-28575"/>
              <a:ext cx="545229" cy="14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Instagram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13278346" y="5105400"/>
            <a:ext cx="2034442" cy="445288"/>
            <a:chOff x="0" y="0"/>
            <a:chExt cx="545229" cy="119337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545229" cy="119337"/>
            </a:xfrm>
            <a:custGeom>
              <a:avLst/>
              <a:gdLst/>
              <a:ahLst/>
              <a:cxnLst/>
              <a:rect r="r" b="b" t="t" l="l"/>
              <a:pathLst>
                <a:path h="119337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66061"/>
                  </a:lnTo>
                  <a:cubicBezTo>
                    <a:pt x="545229" y="95484"/>
                    <a:pt x="521376" y="119337"/>
                    <a:pt x="491953" y="119337"/>
                  </a:cubicBezTo>
                  <a:lnTo>
                    <a:pt x="53276" y="119337"/>
                  </a:lnTo>
                  <a:cubicBezTo>
                    <a:pt x="23852" y="119337"/>
                    <a:pt x="0" y="95484"/>
                    <a:pt x="0" y="66061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9" id="89"/>
            <p:cNvSpPr txBox="true"/>
            <p:nvPr/>
          </p:nvSpPr>
          <p:spPr>
            <a:xfrm>
              <a:off x="0" y="-28575"/>
              <a:ext cx="545229" cy="14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Facebook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5436806" y="5105400"/>
            <a:ext cx="2034442" cy="445288"/>
            <a:chOff x="0" y="0"/>
            <a:chExt cx="545229" cy="119337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545229" cy="119337"/>
            </a:xfrm>
            <a:custGeom>
              <a:avLst/>
              <a:gdLst/>
              <a:ahLst/>
              <a:cxnLst/>
              <a:rect r="r" b="b" t="t" l="l"/>
              <a:pathLst>
                <a:path h="119337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66061"/>
                  </a:lnTo>
                  <a:cubicBezTo>
                    <a:pt x="545229" y="95484"/>
                    <a:pt x="521376" y="119337"/>
                    <a:pt x="491953" y="119337"/>
                  </a:cubicBezTo>
                  <a:lnTo>
                    <a:pt x="53276" y="119337"/>
                  </a:lnTo>
                  <a:cubicBezTo>
                    <a:pt x="23852" y="119337"/>
                    <a:pt x="0" y="95484"/>
                    <a:pt x="0" y="66061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2" id="92"/>
            <p:cNvSpPr txBox="true"/>
            <p:nvPr/>
          </p:nvSpPr>
          <p:spPr>
            <a:xfrm>
              <a:off x="0" y="-28575"/>
              <a:ext cx="545229" cy="14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 b="true">
                  <a:solidFill>
                    <a:srgbClr val="000000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Tiktok</a:t>
              </a: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816752" y="5599446"/>
            <a:ext cx="1543934" cy="1593980"/>
            <a:chOff x="0" y="0"/>
            <a:chExt cx="413773" cy="427185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413773" cy="427185"/>
            </a:xfrm>
            <a:custGeom>
              <a:avLst/>
              <a:gdLst/>
              <a:ahLst/>
              <a:cxnLst/>
              <a:rect r="r" b="b" t="t" l="l"/>
              <a:pathLst>
                <a:path h="427185" w="413773">
                  <a:moveTo>
                    <a:pt x="70202" y="0"/>
                  </a:moveTo>
                  <a:lnTo>
                    <a:pt x="343571" y="0"/>
                  </a:lnTo>
                  <a:cubicBezTo>
                    <a:pt x="382342" y="0"/>
                    <a:pt x="413773" y="31430"/>
                    <a:pt x="413773" y="70202"/>
                  </a:cubicBezTo>
                  <a:lnTo>
                    <a:pt x="413773" y="356983"/>
                  </a:lnTo>
                  <a:cubicBezTo>
                    <a:pt x="413773" y="375602"/>
                    <a:pt x="406377" y="393458"/>
                    <a:pt x="393211" y="406624"/>
                  </a:cubicBezTo>
                  <a:cubicBezTo>
                    <a:pt x="380046" y="419789"/>
                    <a:pt x="362190" y="427185"/>
                    <a:pt x="343571" y="427185"/>
                  </a:cubicBezTo>
                  <a:lnTo>
                    <a:pt x="70202" y="427185"/>
                  </a:lnTo>
                  <a:cubicBezTo>
                    <a:pt x="31430" y="427185"/>
                    <a:pt x="0" y="395755"/>
                    <a:pt x="0" y="356983"/>
                  </a:cubicBezTo>
                  <a:lnTo>
                    <a:pt x="0" y="70202"/>
                  </a:lnTo>
                  <a:cubicBezTo>
                    <a:pt x="0" y="31430"/>
                    <a:pt x="31430" y="0"/>
                    <a:pt x="70202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95" id="95"/>
            <p:cNvSpPr txBox="true"/>
            <p:nvPr/>
          </p:nvSpPr>
          <p:spPr>
            <a:xfrm>
              <a:off x="0" y="-38100"/>
              <a:ext cx="413773" cy="465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CAPTION</a:t>
              </a: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2486049" y="5599446"/>
            <a:ext cx="2034442" cy="1593980"/>
            <a:chOff x="0" y="0"/>
            <a:chExt cx="545229" cy="427185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545229" cy="427185"/>
            </a:xfrm>
            <a:custGeom>
              <a:avLst/>
              <a:gdLst/>
              <a:ahLst/>
              <a:cxnLst/>
              <a:rect r="r" b="b" t="t" l="l"/>
              <a:pathLst>
                <a:path h="42718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373909"/>
                  </a:lnTo>
                  <a:cubicBezTo>
                    <a:pt x="545229" y="403333"/>
                    <a:pt x="521376" y="427185"/>
                    <a:pt x="491953" y="427185"/>
                  </a:cubicBezTo>
                  <a:lnTo>
                    <a:pt x="53276" y="427185"/>
                  </a:lnTo>
                  <a:cubicBezTo>
                    <a:pt x="23852" y="427185"/>
                    <a:pt x="0" y="403333"/>
                    <a:pt x="0" y="37390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8" id="98"/>
            <p:cNvSpPr txBox="true"/>
            <p:nvPr/>
          </p:nvSpPr>
          <p:spPr>
            <a:xfrm>
              <a:off x="0" y="-38100"/>
              <a:ext cx="545229" cy="465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0"/>
                </a:lnSpc>
              </a:pPr>
              <a:r>
                <a:rPr lang="en-US" sz="10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"Embrace the future of urban mobility with our electric scooters! 🚀✨ Eco-friendly, efficient, and stylish – your ride has never been this smooth. 🌿⚡</a:t>
              </a:r>
            </a:p>
          </p:txBody>
        </p:sp>
      </p:grpSp>
      <p:grpSp>
        <p:nvGrpSpPr>
          <p:cNvPr name="Group 99" id="99"/>
          <p:cNvGrpSpPr/>
          <p:nvPr/>
        </p:nvGrpSpPr>
        <p:grpSpPr>
          <a:xfrm rot="0">
            <a:off x="4644509" y="5599446"/>
            <a:ext cx="2034442" cy="1593980"/>
            <a:chOff x="0" y="0"/>
            <a:chExt cx="545229" cy="427185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545229" cy="427185"/>
            </a:xfrm>
            <a:custGeom>
              <a:avLst/>
              <a:gdLst/>
              <a:ahLst/>
              <a:cxnLst/>
              <a:rect r="r" b="b" t="t" l="l"/>
              <a:pathLst>
                <a:path h="42718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373909"/>
                  </a:lnTo>
                  <a:cubicBezTo>
                    <a:pt x="545229" y="403333"/>
                    <a:pt x="521376" y="427185"/>
                    <a:pt x="491953" y="427185"/>
                  </a:cubicBezTo>
                  <a:lnTo>
                    <a:pt x="53276" y="427185"/>
                  </a:lnTo>
                  <a:cubicBezTo>
                    <a:pt x="23852" y="427185"/>
                    <a:pt x="0" y="403333"/>
                    <a:pt x="0" y="37390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1" id="101"/>
            <p:cNvSpPr txBox="true"/>
            <p:nvPr/>
          </p:nvSpPr>
          <p:spPr>
            <a:xfrm>
              <a:off x="0" y="-38100"/>
              <a:ext cx="545229" cy="465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0"/>
                </a:lnSpc>
              </a:pPr>
              <a:r>
                <a:rPr lang="en-US" sz="10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Discover the power of electric scooters. Eco-friendly, efficient, and fun! </a:t>
              </a:r>
            </a:p>
          </p:txBody>
        </p:sp>
      </p:grpSp>
      <p:grpSp>
        <p:nvGrpSpPr>
          <p:cNvPr name="Group 102" id="102"/>
          <p:cNvGrpSpPr/>
          <p:nvPr/>
        </p:nvGrpSpPr>
        <p:grpSpPr>
          <a:xfrm rot="0">
            <a:off x="6802968" y="5599446"/>
            <a:ext cx="2034442" cy="1721134"/>
            <a:chOff x="0" y="0"/>
            <a:chExt cx="545229" cy="461262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545229" cy="461262"/>
            </a:xfrm>
            <a:custGeom>
              <a:avLst/>
              <a:gdLst/>
              <a:ahLst/>
              <a:cxnLst/>
              <a:rect r="r" b="b" t="t" l="l"/>
              <a:pathLst>
                <a:path h="461262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407986"/>
                  </a:lnTo>
                  <a:cubicBezTo>
                    <a:pt x="545229" y="437410"/>
                    <a:pt x="521376" y="461262"/>
                    <a:pt x="491953" y="461262"/>
                  </a:cubicBezTo>
                  <a:lnTo>
                    <a:pt x="53276" y="461262"/>
                  </a:lnTo>
                  <a:cubicBezTo>
                    <a:pt x="23852" y="461262"/>
                    <a:pt x="0" y="437410"/>
                    <a:pt x="0" y="407986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4" id="104"/>
            <p:cNvSpPr txBox="true"/>
            <p:nvPr/>
          </p:nvSpPr>
          <p:spPr>
            <a:xfrm>
              <a:off x="0" y="-38100"/>
              <a:ext cx="545229" cy="499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0"/>
                </a:lnSpc>
              </a:pPr>
              <a:r>
                <a:rPr lang="en-US" sz="10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Experience the future of transportation with our electric scooters! 🌿⚡ Eco-friendly, stylish, and efficient – your perfect ride awaits. Glide through your city with ease and sustainability. Join the revolution today! 🛴💨</a:t>
              </a: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8961427" y="5599446"/>
            <a:ext cx="2034442" cy="1593980"/>
            <a:chOff x="0" y="0"/>
            <a:chExt cx="545229" cy="427185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0" y="0"/>
              <a:ext cx="545229" cy="427185"/>
            </a:xfrm>
            <a:custGeom>
              <a:avLst/>
              <a:gdLst/>
              <a:ahLst/>
              <a:cxnLst/>
              <a:rect r="r" b="b" t="t" l="l"/>
              <a:pathLst>
                <a:path h="42718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373909"/>
                  </a:lnTo>
                  <a:cubicBezTo>
                    <a:pt x="545229" y="403333"/>
                    <a:pt x="521376" y="427185"/>
                    <a:pt x="491953" y="427185"/>
                  </a:cubicBezTo>
                  <a:lnTo>
                    <a:pt x="53276" y="427185"/>
                  </a:lnTo>
                  <a:cubicBezTo>
                    <a:pt x="23852" y="427185"/>
                    <a:pt x="0" y="403333"/>
                    <a:pt x="0" y="37390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7" id="107"/>
            <p:cNvSpPr txBox="true"/>
            <p:nvPr/>
          </p:nvSpPr>
          <p:spPr>
            <a:xfrm>
              <a:off x="0" y="-38100"/>
              <a:ext cx="545229" cy="465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0"/>
                </a:lnSpc>
              </a:pPr>
              <a:r>
                <a:rPr lang="en-US" sz="10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"Ready to ride the future? 🚀⚡ Hop on our electric scooters for an eco-friendly, stylish, and smooth journey. Let's make commuting fun again! 🌿🛴”</a:t>
              </a:r>
            </a:p>
          </p:txBody>
        </p:sp>
      </p:grpSp>
      <p:grpSp>
        <p:nvGrpSpPr>
          <p:cNvPr name="Group 108" id="108"/>
          <p:cNvGrpSpPr/>
          <p:nvPr/>
        </p:nvGrpSpPr>
        <p:grpSpPr>
          <a:xfrm rot="0">
            <a:off x="11119887" y="5599446"/>
            <a:ext cx="2034442" cy="1593980"/>
            <a:chOff x="0" y="0"/>
            <a:chExt cx="545229" cy="427185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545229" cy="427185"/>
            </a:xfrm>
            <a:custGeom>
              <a:avLst/>
              <a:gdLst/>
              <a:ahLst/>
              <a:cxnLst/>
              <a:rect r="r" b="b" t="t" l="l"/>
              <a:pathLst>
                <a:path h="42718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373909"/>
                  </a:lnTo>
                  <a:cubicBezTo>
                    <a:pt x="545229" y="403333"/>
                    <a:pt x="521376" y="427185"/>
                    <a:pt x="491953" y="427185"/>
                  </a:cubicBezTo>
                  <a:lnTo>
                    <a:pt x="53276" y="427185"/>
                  </a:lnTo>
                  <a:cubicBezTo>
                    <a:pt x="23852" y="427185"/>
                    <a:pt x="0" y="403333"/>
                    <a:pt x="0" y="37390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0" id="110"/>
            <p:cNvSpPr txBox="true"/>
            <p:nvPr/>
          </p:nvSpPr>
          <p:spPr>
            <a:xfrm>
              <a:off x="0" y="-38100"/>
              <a:ext cx="545229" cy="465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0"/>
                </a:lnSpc>
              </a:pPr>
              <a:r>
                <a:rPr lang="en-US" sz="10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Say goodbye to traffic and hello to freedom. Ride with us today! </a:t>
              </a:r>
            </a:p>
          </p:txBody>
        </p:sp>
      </p:grpSp>
      <p:grpSp>
        <p:nvGrpSpPr>
          <p:cNvPr name="Group 111" id="111"/>
          <p:cNvGrpSpPr/>
          <p:nvPr/>
        </p:nvGrpSpPr>
        <p:grpSpPr>
          <a:xfrm rot="0">
            <a:off x="13278346" y="5599446"/>
            <a:ext cx="2034442" cy="1593980"/>
            <a:chOff x="0" y="0"/>
            <a:chExt cx="545229" cy="427185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545229" cy="427185"/>
            </a:xfrm>
            <a:custGeom>
              <a:avLst/>
              <a:gdLst/>
              <a:ahLst/>
              <a:cxnLst/>
              <a:rect r="r" b="b" t="t" l="l"/>
              <a:pathLst>
                <a:path h="427185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373909"/>
                  </a:lnTo>
                  <a:cubicBezTo>
                    <a:pt x="545229" y="403333"/>
                    <a:pt x="521376" y="427185"/>
                    <a:pt x="491953" y="427185"/>
                  </a:cubicBezTo>
                  <a:lnTo>
                    <a:pt x="53276" y="427185"/>
                  </a:lnTo>
                  <a:cubicBezTo>
                    <a:pt x="23852" y="427185"/>
                    <a:pt x="0" y="403333"/>
                    <a:pt x="0" y="373909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3" id="113"/>
            <p:cNvSpPr txBox="true"/>
            <p:nvPr/>
          </p:nvSpPr>
          <p:spPr>
            <a:xfrm>
              <a:off x="0" y="-38100"/>
              <a:ext cx="545229" cy="465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0"/>
                </a:lnSpc>
              </a:pPr>
              <a:r>
                <a:rPr lang="en-US" sz="10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"Experience the freedom of the future with our electric scooters! ⚡🌿 Glide through the city with ease, style, and sustainability. Join the revolution in urban mobility today! 🛴💨</a:t>
              </a:r>
            </a:p>
          </p:txBody>
        </p:sp>
      </p:grpSp>
      <p:grpSp>
        <p:nvGrpSpPr>
          <p:cNvPr name="Group 114" id="114"/>
          <p:cNvGrpSpPr/>
          <p:nvPr/>
        </p:nvGrpSpPr>
        <p:grpSpPr>
          <a:xfrm rot="0">
            <a:off x="15436806" y="5599446"/>
            <a:ext cx="2034442" cy="1733932"/>
            <a:chOff x="0" y="0"/>
            <a:chExt cx="545229" cy="464692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545229" cy="464692"/>
            </a:xfrm>
            <a:custGeom>
              <a:avLst/>
              <a:gdLst/>
              <a:ahLst/>
              <a:cxnLst/>
              <a:rect r="r" b="b" t="t" l="l"/>
              <a:pathLst>
                <a:path h="464692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411416"/>
                  </a:lnTo>
                  <a:cubicBezTo>
                    <a:pt x="545229" y="440840"/>
                    <a:pt x="521376" y="464692"/>
                    <a:pt x="491953" y="464692"/>
                  </a:cubicBezTo>
                  <a:lnTo>
                    <a:pt x="53276" y="464692"/>
                  </a:lnTo>
                  <a:cubicBezTo>
                    <a:pt x="23852" y="464692"/>
                    <a:pt x="0" y="440840"/>
                    <a:pt x="0" y="411416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6" id="116"/>
            <p:cNvSpPr txBox="true"/>
            <p:nvPr/>
          </p:nvSpPr>
          <p:spPr>
            <a:xfrm>
              <a:off x="0" y="-38100"/>
              <a:ext cx="545229" cy="502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30"/>
                </a:lnSpc>
              </a:pPr>
              <a:r>
                <a:rPr lang="en-US" sz="10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Hey everyone! 🚀 Ready to transform your commute? Join us live as we showcase our eco-friendly, stylish electric scooters! 🌿🛴 Discover how you can ride smarter and greener. Let's revolutionize urban mobility together! 💚⚡</a:t>
              </a:r>
            </a:p>
          </p:txBody>
        </p:sp>
      </p:grpSp>
      <p:grpSp>
        <p:nvGrpSpPr>
          <p:cNvPr name="Group 117" id="117"/>
          <p:cNvGrpSpPr/>
          <p:nvPr/>
        </p:nvGrpSpPr>
        <p:grpSpPr>
          <a:xfrm rot="0">
            <a:off x="816752" y="7260101"/>
            <a:ext cx="1543934" cy="688142"/>
            <a:chOff x="0" y="0"/>
            <a:chExt cx="413773" cy="184421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0" y="0"/>
              <a:ext cx="413773" cy="184421"/>
            </a:xfrm>
            <a:custGeom>
              <a:avLst/>
              <a:gdLst/>
              <a:ahLst/>
              <a:cxnLst/>
              <a:rect r="r" b="b" t="t" l="l"/>
              <a:pathLst>
                <a:path h="184421" w="413773">
                  <a:moveTo>
                    <a:pt x="70202" y="0"/>
                  </a:moveTo>
                  <a:lnTo>
                    <a:pt x="343571" y="0"/>
                  </a:lnTo>
                  <a:cubicBezTo>
                    <a:pt x="382342" y="0"/>
                    <a:pt x="413773" y="31430"/>
                    <a:pt x="413773" y="70202"/>
                  </a:cubicBezTo>
                  <a:lnTo>
                    <a:pt x="413773" y="114220"/>
                  </a:lnTo>
                  <a:cubicBezTo>
                    <a:pt x="413773" y="132838"/>
                    <a:pt x="406377" y="150694"/>
                    <a:pt x="393211" y="163860"/>
                  </a:cubicBezTo>
                  <a:cubicBezTo>
                    <a:pt x="380046" y="177025"/>
                    <a:pt x="362190" y="184421"/>
                    <a:pt x="343571" y="184421"/>
                  </a:cubicBezTo>
                  <a:lnTo>
                    <a:pt x="70202" y="184421"/>
                  </a:lnTo>
                  <a:cubicBezTo>
                    <a:pt x="31430" y="184421"/>
                    <a:pt x="0" y="152991"/>
                    <a:pt x="0" y="114220"/>
                  </a:cubicBezTo>
                  <a:lnTo>
                    <a:pt x="0" y="70202"/>
                  </a:lnTo>
                  <a:cubicBezTo>
                    <a:pt x="0" y="31430"/>
                    <a:pt x="31430" y="0"/>
                    <a:pt x="70202" y="0"/>
                  </a:cubicBezTo>
                  <a:close/>
                </a:path>
              </a:pathLst>
            </a:custGeom>
            <a:solidFill>
              <a:srgbClr val="3F503B"/>
            </a:solidFill>
            <a:ln cap="sq">
              <a:noFill/>
              <a:prstDash val="solid"/>
              <a:miter/>
            </a:ln>
          </p:spPr>
        </p:sp>
        <p:sp>
          <p:nvSpPr>
            <p:cNvPr name="TextBox 119" id="119"/>
            <p:cNvSpPr txBox="true"/>
            <p:nvPr/>
          </p:nvSpPr>
          <p:spPr>
            <a:xfrm>
              <a:off x="0" y="-38100"/>
              <a:ext cx="413773" cy="222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FFFFFF"/>
                  </a:solidFill>
                  <a:latin typeface="Cairo 2 Bold"/>
                  <a:ea typeface="Cairo 2 Bold"/>
                  <a:cs typeface="Cairo 2 Bold"/>
                  <a:sym typeface="Cairo 2 Bold"/>
                </a:rPr>
                <a:t>HASHTAGS</a:t>
              </a:r>
            </a:p>
          </p:txBody>
        </p:sp>
      </p:grpSp>
      <p:grpSp>
        <p:nvGrpSpPr>
          <p:cNvPr name="Group 120" id="120"/>
          <p:cNvGrpSpPr/>
          <p:nvPr/>
        </p:nvGrpSpPr>
        <p:grpSpPr>
          <a:xfrm rot="0">
            <a:off x="2486049" y="7260101"/>
            <a:ext cx="2034442" cy="688142"/>
            <a:chOff x="0" y="0"/>
            <a:chExt cx="545229" cy="184421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0" y="0"/>
              <a:ext cx="545229" cy="184421"/>
            </a:xfrm>
            <a:custGeom>
              <a:avLst/>
              <a:gdLst/>
              <a:ahLst/>
              <a:cxnLst/>
              <a:rect r="r" b="b" t="t" l="l"/>
              <a:pathLst>
                <a:path h="184421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31146"/>
                  </a:lnTo>
                  <a:cubicBezTo>
                    <a:pt x="545229" y="160569"/>
                    <a:pt x="521376" y="184421"/>
                    <a:pt x="491953" y="184421"/>
                  </a:cubicBezTo>
                  <a:lnTo>
                    <a:pt x="53276" y="184421"/>
                  </a:lnTo>
                  <a:cubicBezTo>
                    <a:pt x="23852" y="184421"/>
                    <a:pt x="0" y="160569"/>
                    <a:pt x="0" y="131146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2" id="122"/>
            <p:cNvSpPr txBox="true"/>
            <p:nvPr/>
          </p:nvSpPr>
          <p:spPr>
            <a:xfrm>
              <a:off x="0" y="-57150"/>
              <a:ext cx="545229" cy="241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6"/>
                </a:lnSpc>
              </a:pPr>
              <a:r>
                <a:rPr lang="en-US" sz="12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#EcoRide</a:t>
              </a:r>
            </a:p>
            <a:p>
              <a:pPr algn="ctr">
                <a:lnSpc>
                  <a:spcPts val="1956"/>
                </a:lnSpc>
              </a:pPr>
              <a:r>
                <a:rPr lang="en-US" sz="12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escoot</a:t>
              </a:r>
            </a:p>
          </p:txBody>
        </p:sp>
      </p:grpSp>
      <p:grpSp>
        <p:nvGrpSpPr>
          <p:cNvPr name="Group 123" id="123"/>
          <p:cNvGrpSpPr/>
          <p:nvPr/>
        </p:nvGrpSpPr>
        <p:grpSpPr>
          <a:xfrm rot="0">
            <a:off x="4644509" y="7260101"/>
            <a:ext cx="2034442" cy="688142"/>
            <a:chOff x="0" y="0"/>
            <a:chExt cx="545229" cy="184421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545229" cy="184421"/>
            </a:xfrm>
            <a:custGeom>
              <a:avLst/>
              <a:gdLst/>
              <a:ahLst/>
              <a:cxnLst/>
              <a:rect r="r" b="b" t="t" l="l"/>
              <a:pathLst>
                <a:path h="184421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31146"/>
                  </a:lnTo>
                  <a:cubicBezTo>
                    <a:pt x="545229" y="160569"/>
                    <a:pt x="521376" y="184421"/>
                    <a:pt x="491953" y="184421"/>
                  </a:cubicBezTo>
                  <a:lnTo>
                    <a:pt x="53276" y="184421"/>
                  </a:lnTo>
                  <a:cubicBezTo>
                    <a:pt x="23852" y="184421"/>
                    <a:pt x="0" y="160569"/>
                    <a:pt x="0" y="131146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5" id="125"/>
            <p:cNvSpPr txBox="true"/>
            <p:nvPr/>
          </p:nvSpPr>
          <p:spPr>
            <a:xfrm>
              <a:off x="0" y="-57150"/>
              <a:ext cx="545229" cy="241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6"/>
                </a:lnSpc>
              </a:pPr>
              <a:r>
                <a:rPr lang="en-US" sz="12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#ElectricScooter</a:t>
              </a:r>
            </a:p>
          </p:txBody>
        </p:sp>
      </p:grpSp>
      <p:grpSp>
        <p:nvGrpSpPr>
          <p:cNvPr name="Group 126" id="126"/>
          <p:cNvGrpSpPr/>
          <p:nvPr/>
        </p:nvGrpSpPr>
        <p:grpSpPr>
          <a:xfrm rot="0">
            <a:off x="6802968" y="7260101"/>
            <a:ext cx="2034442" cy="688142"/>
            <a:chOff x="0" y="0"/>
            <a:chExt cx="545229" cy="184421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545229" cy="184421"/>
            </a:xfrm>
            <a:custGeom>
              <a:avLst/>
              <a:gdLst/>
              <a:ahLst/>
              <a:cxnLst/>
              <a:rect r="r" b="b" t="t" l="l"/>
              <a:pathLst>
                <a:path h="184421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31146"/>
                  </a:lnTo>
                  <a:cubicBezTo>
                    <a:pt x="545229" y="160569"/>
                    <a:pt x="521376" y="184421"/>
                    <a:pt x="491953" y="184421"/>
                  </a:cubicBezTo>
                  <a:lnTo>
                    <a:pt x="53276" y="184421"/>
                  </a:lnTo>
                  <a:cubicBezTo>
                    <a:pt x="23852" y="184421"/>
                    <a:pt x="0" y="160569"/>
                    <a:pt x="0" y="131146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8" id="128"/>
            <p:cNvSpPr txBox="true"/>
            <p:nvPr/>
          </p:nvSpPr>
          <p:spPr>
            <a:xfrm>
              <a:off x="0" y="-57150"/>
              <a:ext cx="545229" cy="241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6"/>
                </a:lnSpc>
              </a:pPr>
              <a:r>
                <a:rPr lang="en-US" sz="12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#UrbanMobility</a:t>
              </a:r>
            </a:p>
          </p:txBody>
        </p:sp>
      </p:grpSp>
      <p:grpSp>
        <p:nvGrpSpPr>
          <p:cNvPr name="Group 129" id="129"/>
          <p:cNvGrpSpPr/>
          <p:nvPr/>
        </p:nvGrpSpPr>
        <p:grpSpPr>
          <a:xfrm rot="0">
            <a:off x="8961427" y="7260101"/>
            <a:ext cx="2034442" cy="688142"/>
            <a:chOff x="0" y="0"/>
            <a:chExt cx="545229" cy="184421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0" y="0"/>
              <a:ext cx="545229" cy="184421"/>
            </a:xfrm>
            <a:custGeom>
              <a:avLst/>
              <a:gdLst/>
              <a:ahLst/>
              <a:cxnLst/>
              <a:rect r="r" b="b" t="t" l="l"/>
              <a:pathLst>
                <a:path h="184421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31146"/>
                  </a:lnTo>
                  <a:cubicBezTo>
                    <a:pt x="545229" y="160569"/>
                    <a:pt x="521376" y="184421"/>
                    <a:pt x="491953" y="184421"/>
                  </a:cubicBezTo>
                  <a:lnTo>
                    <a:pt x="53276" y="184421"/>
                  </a:lnTo>
                  <a:cubicBezTo>
                    <a:pt x="23852" y="184421"/>
                    <a:pt x="0" y="160569"/>
                    <a:pt x="0" y="131146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1" id="131"/>
            <p:cNvSpPr txBox="true"/>
            <p:nvPr/>
          </p:nvSpPr>
          <p:spPr>
            <a:xfrm>
              <a:off x="0" y="-57150"/>
              <a:ext cx="545229" cy="241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6"/>
                </a:lnSpc>
              </a:pPr>
              <a:r>
                <a:rPr lang="en-US" sz="12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#RideTheFuture </a:t>
              </a:r>
            </a:p>
          </p:txBody>
        </p:sp>
      </p:grpSp>
      <p:grpSp>
        <p:nvGrpSpPr>
          <p:cNvPr name="Group 132" id="132"/>
          <p:cNvGrpSpPr/>
          <p:nvPr/>
        </p:nvGrpSpPr>
        <p:grpSpPr>
          <a:xfrm rot="0">
            <a:off x="11119887" y="7260101"/>
            <a:ext cx="2034442" cy="688142"/>
            <a:chOff x="0" y="0"/>
            <a:chExt cx="545229" cy="184421"/>
          </a:xfrm>
        </p:grpSpPr>
        <p:sp>
          <p:nvSpPr>
            <p:cNvPr name="Freeform 133" id="133"/>
            <p:cNvSpPr/>
            <p:nvPr/>
          </p:nvSpPr>
          <p:spPr>
            <a:xfrm flipH="false" flipV="false" rot="0">
              <a:off x="0" y="0"/>
              <a:ext cx="545229" cy="184421"/>
            </a:xfrm>
            <a:custGeom>
              <a:avLst/>
              <a:gdLst/>
              <a:ahLst/>
              <a:cxnLst/>
              <a:rect r="r" b="b" t="t" l="l"/>
              <a:pathLst>
                <a:path h="184421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31146"/>
                  </a:lnTo>
                  <a:cubicBezTo>
                    <a:pt x="545229" y="160569"/>
                    <a:pt x="521376" y="184421"/>
                    <a:pt x="491953" y="184421"/>
                  </a:cubicBezTo>
                  <a:lnTo>
                    <a:pt x="53276" y="184421"/>
                  </a:lnTo>
                  <a:cubicBezTo>
                    <a:pt x="23852" y="184421"/>
                    <a:pt x="0" y="160569"/>
                    <a:pt x="0" y="131146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4" id="134"/>
            <p:cNvSpPr txBox="true"/>
            <p:nvPr/>
          </p:nvSpPr>
          <p:spPr>
            <a:xfrm>
              <a:off x="0" y="-57150"/>
              <a:ext cx="545229" cy="241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6"/>
                </a:lnSpc>
              </a:pPr>
              <a:r>
                <a:rPr lang="en-US" sz="12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#EcoFriendly</a:t>
              </a:r>
            </a:p>
          </p:txBody>
        </p:sp>
      </p:grpSp>
      <p:grpSp>
        <p:nvGrpSpPr>
          <p:cNvPr name="Group 135" id="135"/>
          <p:cNvGrpSpPr/>
          <p:nvPr/>
        </p:nvGrpSpPr>
        <p:grpSpPr>
          <a:xfrm rot="0">
            <a:off x="13278346" y="7260101"/>
            <a:ext cx="2034442" cy="688142"/>
            <a:chOff x="0" y="0"/>
            <a:chExt cx="545229" cy="184421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0" y="0"/>
              <a:ext cx="545229" cy="184421"/>
            </a:xfrm>
            <a:custGeom>
              <a:avLst/>
              <a:gdLst/>
              <a:ahLst/>
              <a:cxnLst/>
              <a:rect r="r" b="b" t="t" l="l"/>
              <a:pathLst>
                <a:path h="184421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31146"/>
                  </a:lnTo>
                  <a:cubicBezTo>
                    <a:pt x="545229" y="160569"/>
                    <a:pt x="521376" y="184421"/>
                    <a:pt x="491953" y="184421"/>
                  </a:cubicBezTo>
                  <a:lnTo>
                    <a:pt x="53276" y="184421"/>
                  </a:lnTo>
                  <a:cubicBezTo>
                    <a:pt x="23852" y="184421"/>
                    <a:pt x="0" y="160569"/>
                    <a:pt x="0" y="131146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7" id="137"/>
            <p:cNvSpPr txBox="true"/>
            <p:nvPr/>
          </p:nvSpPr>
          <p:spPr>
            <a:xfrm>
              <a:off x="0" y="-57150"/>
              <a:ext cx="545229" cy="241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6"/>
                </a:lnSpc>
              </a:pPr>
              <a:r>
                <a:rPr lang="en-US" sz="12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 #RideGreen</a:t>
              </a:r>
            </a:p>
          </p:txBody>
        </p:sp>
      </p:grpSp>
      <p:grpSp>
        <p:nvGrpSpPr>
          <p:cNvPr name="Group 138" id="138"/>
          <p:cNvGrpSpPr/>
          <p:nvPr/>
        </p:nvGrpSpPr>
        <p:grpSpPr>
          <a:xfrm rot="0">
            <a:off x="15436806" y="7260101"/>
            <a:ext cx="2034442" cy="688142"/>
            <a:chOff x="0" y="0"/>
            <a:chExt cx="545229" cy="184421"/>
          </a:xfrm>
        </p:grpSpPr>
        <p:sp>
          <p:nvSpPr>
            <p:cNvPr name="Freeform 139" id="139"/>
            <p:cNvSpPr/>
            <p:nvPr/>
          </p:nvSpPr>
          <p:spPr>
            <a:xfrm flipH="false" flipV="false" rot="0">
              <a:off x="0" y="0"/>
              <a:ext cx="545229" cy="184421"/>
            </a:xfrm>
            <a:custGeom>
              <a:avLst/>
              <a:gdLst/>
              <a:ahLst/>
              <a:cxnLst/>
              <a:rect r="r" b="b" t="t" l="l"/>
              <a:pathLst>
                <a:path h="184421" w="545229">
                  <a:moveTo>
                    <a:pt x="53276" y="0"/>
                  </a:moveTo>
                  <a:lnTo>
                    <a:pt x="491953" y="0"/>
                  </a:lnTo>
                  <a:cubicBezTo>
                    <a:pt x="521376" y="0"/>
                    <a:pt x="545229" y="23852"/>
                    <a:pt x="545229" y="53276"/>
                  </a:cubicBezTo>
                  <a:lnTo>
                    <a:pt x="545229" y="131146"/>
                  </a:lnTo>
                  <a:cubicBezTo>
                    <a:pt x="545229" y="160569"/>
                    <a:pt x="521376" y="184421"/>
                    <a:pt x="491953" y="184421"/>
                  </a:cubicBezTo>
                  <a:lnTo>
                    <a:pt x="53276" y="184421"/>
                  </a:lnTo>
                  <a:cubicBezTo>
                    <a:pt x="23852" y="184421"/>
                    <a:pt x="0" y="160569"/>
                    <a:pt x="0" y="131146"/>
                  </a:cubicBezTo>
                  <a:lnTo>
                    <a:pt x="0" y="53276"/>
                  </a:lnTo>
                  <a:cubicBezTo>
                    <a:pt x="0" y="23852"/>
                    <a:pt x="23852" y="0"/>
                    <a:pt x="532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0" id="140"/>
            <p:cNvSpPr txBox="true"/>
            <p:nvPr/>
          </p:nvSpPr>
          <p:spPr>
            <a:xfrm>
              <a:off x="0" y="-57150"/>
              <a:ext cx="545229" cy="241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6"/>
                </a:lnSpc>
              </a:pPr>
              <a:r>
                <a:rPr lang="en-US" sz="1200">
                  <a:solidFill>
                    <a:srgbClr val="000000"/>
                  </a:solidFill>
                  <a:latin typeface="Cairo 2"/>
                  <a:ea typeface="Cairo 2"/>
                  <a:cs typeface="Cairo 2"/>
                  <a:sym typeface="Cairo 2"/>
                </a:rPr>
                <a:t>#ElectricScooter</a:t>
              </a:r>
            </a:p>
          </p:txBody>
        </p:sp>
      </p:grpSp>
      <p:grpSp>
        <p:nvGrpSpPr>
          <p:cNvPr name="Group 141" id="141"/>
          <p:cNvGrpSpPr/>
          <p:nvPr/>
        </p:nvGrpSpPr>
        <p:grpSpPr>
          <a:xfrm rot="0">
            <a:off x="816752" y="8243518"/>
            <a:ext cx="8020658" cy="1388108"/>
            <a:chOff x="0" y="0"/>
            <a:chExt cx="2149529" cy="372012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0" y="0"/>
              <a:ext cx="2149529" cy="372012"/>
            </a:xfrm>
            <a:custGeom>
              <a:avLst/>
              <a:gdLst/>
              <a:ahLst/>
              <a:cxnLst/>
              <a:rect r="r" b="b" t="t" l="l"/>
              <a:pathLst>
                <a:path h="372012" w="2149529">
                  <a:moveTo>
                    <a:pt x="13513" y="0"/>
                  </a:moveTo>
                  <a:lnTo>
                    <a:pt x="2136016" y="0"/>
                  </a:lnTo>
                  <a:cubicBezTo>
                    <a:pt x="2143479" y="0"/>
                    <a:pt x="2149529" y="6050"/>
                    <a:pt x="2149529" y="13513"/>
                  </a:cubicBezTo>
                  <a:lnTo>
                    <a:pt x="2149529" y="358498"/>
                  </a:lnTo>
                  <a:cubicBezTo>
                    <a:pt x="2149529" y="362082"/>
                    <a:pt x="2148105" y="365519"/>
                    <a:pt x="2145571" y="368054"/>
                  </a:cubicBezTo>
                  <a:cubicBezTo>
                    <a:pt x="2143037" y="370588"/>
                    <a:pt x="2139600" y="372012"/>
                    <a:pt x="2136016" y="372012"/>
                  </a:cubicBezTo>
                  <a:lnTo>
                    <a:pt x="13513" y="372012"/>
                  </a:lnTo>
                  <a:cubicBezTo>
                    <a:pt x="6050" y="372012"/>
                    <a:pt x="0" y="365961"/>
                    <a:pt x="0" y="358498"/>
                  </a:cubicBezTo>
                  <a:lnTo>
                    <a:pt x="0" y="13513"/>
                  </a:lnTo>
                  <a:cubicBezTo>
                    <a:pt x="0" y="6050"/>
                    <a:pt x="6050" y="0"/>
                    <a:pt x="1351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3" id="143"/>
            <p:cNvSpPr txBox="true"/>
            <p:nvPr/>
          </p:nvSpPr>
          <p:spPr>
            <a:xfrm>
              <a:off x="0" y="-57150"/>
              <a:ext cx="2149529" cy="42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6"/>
                </a:lnSpc>
              </a:pPr>
            </a:p>
          </p:txBody>
        </p:sp>
      </p:grpSp>
      <p:sp>
        <p:nvSpPr>
          <p:cNvPr name="TextBox 144" id="144"/>
          <p:cNvSpPr txBox="true"/>
          <p:nvPr/>
        </p:nvSpPr>
        <p:spPr>
          <a:xfrm rot="0">
            <a:off x="1083577" y="8549554"/>
            <a:ext cx="922103" cy="26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NOTES</a:t>
            </a:r>
          </a:p>
        </p:txBody>
      </p:sp>
      <p:sp>
        <p:nvSpPr>
          <p:cNvPr name="AutoShape 145" id="145"/>
          <p:cNvSpPr/>
          <p:nvPr/>
        </p:nvSpPr>
        <p:spPr>
          <a:xfrm>
            <a:off x="2005681" y="8753104"/>
            <a:ext cx="650611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6" id="146"/>
          <p:cNvSpPr/>
          <p:nvPr/>
        </p:nvSpPr>
        <p:spPr>
          <a:xfrm>
            <a:off x="1028700" y="9193726"/>
            <a:ext cx="748309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7" id="147"/>
          <p:cNvGrpSpPr/>
          <p:nvPr/>
        </p:nvGrpSpPr>
        <p:grpSpPr>
          <a:xfrm rot="0">
            <a:off x="8961427" y="8243518"/>
            <a:ext cx="8509820" cy="1388108"/>
            <a:chOff x="0" y="0"/>
            <a:chExt cx="2280624" cy="372012"/>
          </a:xfrm>
        </p:grpSpPr>
        <p:sp>
          <p:nvSpPr>
            <p:cNvPr name="Freeform 148" id="148"/>
            <p:cNvSpPr/>
            <p:nvPr/>
          </p:nvSpPr>
          <p:spPr>
            <a:xfrm flipH="false" flipV="false" rot="0">
              <a:off x="0" y="0"/>
              <a:ext cx="2280624" cy="372012"/>
            </a:xfrm>
            <a:custGeom>
              <a:avLst/>
              <a:gdLst/>
              <a:ahLst/>
              <a:cxnLst/>
              <a:rect r="r" b="b" t="t" l="l"/>
              <a:pathLst>
                <a:path h="372012" w="2280624">
                  <a:moveTo>
                    <a:pt x="12737" y="0"/>
                  </a:moveTo>
                  <a:lnTo>
                    <a:pt x="2267888" y="0"/>
                  </a:lnTo>
                  <a:cubicBezTo>
                    <a:pt x="2274922" y="0"/>
                    <a:pt x="2280624" y="5702"/>
                    <a:pt x="2280624" y="12737"/>
                  </a:cubicBezTo>
                  <a:lnTo>
                    <a:pt x="2280624" y="359275"/>
                  </a:lnTo>
                  <a:cubicBezTo>
                    <a:pt x="2280624" y="362653"/>
                    <a:pt x="2279282" y="365893"/>
                    <a:pt x="2276894" y="368281"/>
                  </a:cubicBezTo>
                  <a:cubicBezTo>
                    <a:pt x="2274505" y="370670"/>
                    <a:pt x="2271265" y="372012"/>
                    <a:pt x="2267888" y="372012"/>
                  </a:cubicBezTo>
                  <a:lnTo>
                    <a:pt x="12737" y="372012"/>
                  </a:lnTo>
                  <a:cubicBezTo>
                    <a:pt x="9359" y="372012"/>
                    <a:pt x="6119" y="370670"/>
                    <a:pt x="3730" y="368281"/>
                  </a:cubicBezTo>
                  <a:cubicBezTo>
                    <a:pt x="1342" y="365893"/>
                    <a:pt x="0" y="362653"/>
                    <a:pt x="0" y="359275"/>
                  </a:cubicBezTo>
                  <a:lnTo>
                    <a:pt x="0" y="12737"/>
                  </a:lnTo>
                  <a:cubicBezTo>
                    <a:pt x="0" y="9359"/>
                    <a:pt x="1342" y="6119"/>
                    <a:pt x="3730" y="3730"/>
                  </a:cubicBezTo>
                  <a:cubicBezTo>
                    <a:pt x="6119" y="1342"/>
                    <a:pt x="9359" y="0"/>
                    <a:pt x="1273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9" id="149"/>
            <p:cNvSpPr txBox="true"/>
            <p:nvPr/>
          </p:nvSpPr>
          <p:spPr>
            <a:xfrm>
              <a:off x="0" y="-57150"/>
              <a:ext cx="2280624" cy="42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6"/>
                </a:lnSpc>
              </a:pPr>
            </a:p>
          </p:txBody>
        </p:sp>
      </p:grpSp>
      <p:sp>
        <p:nvSpPr>
          <p:cNvPr name="Freeform 150" id="150"/>
          <p:cNvSpPr/>
          <p:nvPr/>
        </p:nvSpPr>
        <p:spPr>
          <a:xfrm flipH="false" flipV="false" rot="0">
            <a:off x="10832088" y="8587654"/>
            <a:ext cx="184863" cy="184863"/>
          </a:xfrm>
          <a:custGeom>
            <a:avLst/>
            <a:gdLst/>
            <a:ahLst/>
            <a:cxnLst/>
            <a:rect r="r" b="b" t="t" l="l"/>
            <a:pathLst>
              <a:path h="184863" w="184863">
                <a:moveTo>
                  <a:pt x="0" y="0"/>
                </a:moveTo>
                <a:lnTo>
                  <a:pt x="184863" y="0"/>
                </a:lnTo>
                <a:lnTo>
                  <a:pt x="184863" y="184862"/>
                </a:lnTo>
                <a:lnTo>
                  <a:pt x="0" y="18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1" id="151"/>
          <p:cNvSpPr/>
          <p:nvPr/>
        </p:nvSpPr>
        <p:spPr>
          <a:xfrm>
            <a:off x="11297459" y="8777279"/>
            <a:ext cx="254705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2" id="152"/>
          <p:cNvSpPr/>
          <p:nvPr/>
        </p:nvSpPr>
        <p:spPr>
          <a:xfrm flipH="false" flipV="false" rot="0">
            <a:off x="10832088" y="9045776"/>
            <a:ext cx="184863" cy="184863"/>
          </a:xfrm>
          <a:custGeom>
            <a:avLst/>
            <a:gdLst/>
            <a:ahLst/>
            <a:cxnLst/>
            <a:rect r="r" b="b" t="t" l="l"/>
            <a:pathLst>
              <a:path h="184863" w="184863">
                <a:moveTo>
                  <a:pt x="0" y="0"/>
                </a:moveTo>
                <a:lnTo>
                  <a:pt x="184863" y="0"/>
                </a:lnTo>
                <a:lnTo>
                  <a:pt x="184863" y="184862"/>
                </a:lnTo>
                <a:lnTo>
                  <a:pt x="0" y="18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3" id="153"/>
          <p:cNvSpPr/>
          <p:nvPr/>
        </p:nvSpPr>
        <p:spPr>
          <a:xfrm>
            <a:off x="11297459" y="9235401"/>
            <a:ext cx="254705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4" id="154"/>
          <p:cNvSpPr/>
          <p:nvPr/>
        </p:nvSpPr>
        <p:spPr>
          <a:xfrm flipH="false" flipV="false" rot="0">
            <a:off x="14178100" y="8611317"/>
            <a:ext cx="184863" cy="184863"/>
          </a:xfrm>
          <a:custGeom>
            <a:avLst/>
            <a:gdLst/>
            <a:ahLst/>
            <a:cxnLst/>
            <a:rect r="r" b="b" t="t" l="l"/>
            <a:pathLst>
              <a:path h="184863" w="184863">
                <a:moveTo>
                  <a:pt x="0" y="0"/>
                </a:moveTo>
                <a:lnTo>
                  <a:pt x="184862" y="0"/>
                </a:lnTo>
                <a:lnTo>
                  <a:pt x="184862" y="184863"/>
                </a:lnTo>
                <a:lnTo>
                  <a:pt x="0" y="1848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5" id="155"/>
          <p:cNvSpPr/>
          <p:nvPr/>
        </p:nvSpPr>
        <p:spPr>
          <a:xfrm>
            <a:off x="14643470" y="8800942"/>
            <a:ext cx="254705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6" id="156"/>
          <p:cNvSpPr/>
          <p:nvPr/>
        </p:nvSpPr>
        <p:spPr>
          <a:xfrm flipH="false" flipV="false" rot="0">
            <a:off x="14178100" y="9069439"/>
            <a:ext cx="184863" cy="184863"/>
          </a:xfrm>
          <a:custGeom>
            <a:avLst/>
            <a:gdLst/>
            <a:ahLst/>
            <a:cxnLst/>
            <a:rect r="r" b="b" t="t" l="l"/>
            <a:pathLst>
              <a:path h="184863" w="184863">
                <a:moveTo>
                  <a:pt x="0" y="0"/>
                </a:moveTo>
                <a:lnTo>
                  <a:pt x="184862" y="0"/>
                </a:lnTo>
                <a:lnTo>
                  <a:pt x="184862" y="184863"/>
                </a:lnTo>
                <a:lnTo>
                  <a:pt x="0" y="1848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7" id="157"/>
          <p:cNvSpPr/>
          <p:nvPr/>
        </p:nvSpPr>
        <p:spPr>
          <a:xfrm>
            <a:off x="14643470" y="9259064"/>
            <a:ext cx="254705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8" id="158"/>
          <p:cNvSpPr txBox="true"/>
          <p:nvPr/>
        </p:nvSpPr>
        <p:spPr>
          <a:xfrm rot="0">
            <a:off x="824771" y="962025"/>
            <a:ext cx="1239156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3999" spc="-167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PRE-LAUNCH AWARENESS (AWARENESS STAGE)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14039883" y="794485"/>
            <a:ext cx="141199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1 month</a:t>
            </a:r>
          </a:p>
        </p:txBody>
      </p:sp>
      <p:sp>
        <p:nvSpPr>
          <p:cNvPr name="TextBox 160" id="160"/>
          <p:cNvSpPr txBox="true"/>
          <p:nvPr/>
        </p:nvSpPr>
        <p:spPr>
          <a:xfrm rot="0">
            <a:off x="14039883" y="1320478"/>
            <a:ext cx="1821412" cy="28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Month : October</a:t>
            </a:r>
          </a:p>
        </p:txBody>
      </p:sp>
      <p:sp>
        <p:nvSpPr>
          <p:cNvPr name="TextBox 161" id="161"/>
          <p:cNvSpPr txBox="true"/>
          <p:nvPr/>
        </p:nvSpPr>
        <p:spPr>
          <a:xfrm rot="0">
            <a:off x="9276558" y="8785173"/>
            <a:ext cx="1308128" cy="26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GOALS</a:t>
            </a:r>
          </a:p>
        </p:txBody>
      </p:sp>
      <p:sp>
        <p:nvSpPr>
          <p:cNvPr name="TextBox 162" id="162"/>
          <p:cNvSpPr txBox="true"/>
          <p:nvPr/>
        </p:nvSpPr>
        <p:spPr>
          <a:xfrm rot="0">
            <a:off x="2580385" y="4629079"/>
            <a:ext cx="1845772" cy="2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Text post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4738844" y="4629079"/>
            <a:ext cx="1845772" cy="2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carousel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6897303" y="4629079"/>
            <a:ext cx="1845772" cy="2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Video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9055763" y="4629079"/>
            <a:ext cx="1845772" cy="2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Video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11214222" y="4629079"/>
            <a:ext cx="1845772" cy="2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Carousel</a:t>
            </a:r>
          </a:p>
        </p:txBody>
      </p:sp>
      <p:sp>
        <p:nvSpPr>
          <p:cNvPr name="TextBox 167" id="167"/>
          <p:cNvSpPr txBox="true"/>
          <p:nvPr/>
        </p:nvSpPr>
        <p:spPr>
          <a:xfrm rot="0">
            <a:off x="15531141" y="4629079"/>
            <a:ext cx="1845772" cy="2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Live</a:t>
            </a:r>
          </a:p>
        </p:txBody>
      </p:sp>
      <p:sp>
        <p:nvSpPr>
          <p:cNvPr name="TextBox 168" id="168"/>
          <p:cNvSpPr txBox="true"/>
          <p:nvPr/>
        </p:nvSpPr>
        <p:spPr>
          <a:xfrm rot="0">
            <a:off x="13440077" y="4629079"/>
            <a:ext cx="1845772" cy="2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Cairo 2"/>
                <a:ea typeface="Cairo 2"/>
                <a:cs typeface="Cairo 2"/>
                <a:sym typeface="Cairo 2"/>
              </a:rPr>
              <a:t>Text Post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78874" y="3078825"/>
            <a:ext cx="2080426" cy="4617418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468396" y="4614071"/>
            <a:ext cx="2080426" cy="4617418"/>
            <a:chOff x="0" y="0"/>
            <a:chExt cx="2858770" cy="6344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9DC08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825047" y="7009025"/>
            <a:ext cx="2080426" cy="4617418"/>
            <a:chOff x="0" y="0"/>
            <a:chExt cx="2858770" cy="6344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EDF1D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178874" y="-1727342"/>
            <a:ext cx="2080426" cy="4617418"/>
            <a:chOff x="0" y="0"/>
            <a:chExt cx="2858770" cy="6344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40513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468396" y="-192096"/>
            <a:ext cx="2080426" cy="4617418"/>
            <a:chOff x="0" y="0"/>
            <a:chExt cx="2858770" cy="63449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6099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2825047" y="2219116"/>
            <a:ext cx="2080426" cy="4617418"/>
            <a:chOff x="0" y="0"/>
            <a:chExt cx="2858770" cy="63449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solidFill>
              <a:srgbClr val="EDF1D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527393" y="7018550"/>
            <a:ext cx="2378080" cy="1656493"/>
          </a:xfrm>
          <a:custGeom>
            <a:avLst/>
            <a:gdLst/>
            <a:ahLst/>
            <a:cxnLst/>
            <a:rect r="r" b="b" t="t" l="l"/>
            <a:pathLst>
              <a:path h="1656493" w="2378080">
                <a:moveTo>
                  <a:pt x="0" y="0"/>
                </a:moveTo>
                <a:lnTo>
                  <a:pt x="2378080" y="0"/>
                </a:lnTo>
                <a:lnTo>
                  <a:pt x="2378080" y="1656493"/>
                </a:lnTo>
                <a:lnTo>
                  <a:pt x="0" y="165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667" r="-12299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406940"/>
            <a:ext cx="8913739" cy="151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30"/>
              </a:lnSpc>
              <a:spcBef>
                <a:spcPct val="0"/>
              </a:spcBef>
            </a:pPr>
            <a:r>
              <a:rPr lang="en-US" sz="8879" b="true">
                <a:solidFill>
                  <a:srgbClr val="9DC08B"/>
                </a:solidFill>
                <a:latin typeface="Cairo 1 Bold"/>
                <a:ea typeface="Cairo 1 Bold"/>
                <a:cs typeface="Cairo 1 Bold"/>
                <a:sym typeface="Cairo 1 Bold"/>
              </a:rPr>
              <a:t>E</a:t>
            </a:r>
            <a:r>
              <a:rPr lang="en-US" sz="8879" b="true">
                <a:solidFill>
                  <a:srgbClr val="1B1B1B"/>
                </a:solidFill>
                <a:latin typeface="Cairo 1 Bold"/>
                <a:ea typeface="Cairo 1 Bold"/>
                <a:cs typeface="Cairo 1 Bold"/>
                <a:sym typeface="Cairo 1 Bold"/>
              </a:rPr>
              <a:t>-scoot Brief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210406"/>
            <a:ext cx="8913739" cy="4277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62A25D"/>
                </a:solidFill>
                <a:latin typeface="Cairo 2"/>
                <a:ea typeface="Cairo 2"/>
                <a:cs typeface="Cairo 2"/>
                <a:sym typeface="Cairo 2"/>
              </a:rPr>
              <a:t>Our company specializes in offering high-quality electric scooters</a:t>
            </a:r>
            <a:r>
              <a:rPr lang="en-US" sz="2199">
                <a:solidFill>
                  <a:srgbClr val="1B1B1B"/>
                </a:solidFill>
                <a:latin typeface="Cairo 2"/>
                <a:ea typeface="Cairo 2"/>
                <a:cs typeface="Cairo 2"/>
                <a:sym typeface="Cairo 2"/>
              </a:rPr>
              <a:t>. Our scooters are known for their energy efficiency, easy charging, low pollution, and minimal maintenance and operating costs.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1B1B1B"/>
                </a:solidFill>
                <a:latin typeface="Cairo 2"/>
                <a:ea typeface="Cairo 2"/>
                <a:cs typeface="Cairo 2"/>
                <a:sym typeface="Cairo 2"/>
              </a:rPr>
              <a:t>We focus on incorporating modern technologies into our products, such as fast-charging systems, long-life batteries, and integration with smartphone applications for vehicle monitoring.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1B1B1B"/>
                </a:solidFill>
                <a:latin typeface="Cairo 2"/>
                <a:ea typeface="Cairo 2"/>
                <a:cs typeface="Cairo 2"/>
                <a:sym typeface="Cairo 2"/>
              </a:rPr>
              <a:t> Additionally, our scooters are equipped with front fans for enhanced comfort.Our company was founded with the vision of revolutionizing personal transportation by providing sustainable and cost-effective mobility solutions.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81698" y="2286495"/>
            <a:ext cx="2648658" cy="6388548"/>
          </a:xfrm>
          <a:custGeom>
            <a:avLst/>
            <a:gdLst/>
            <a:ahLst/>
            <a:cxnLst/>
            <a:rect r="r" b="b" t="t" l="l"/>
            <a:pathLst>
              <a:path h="6388548" w="2648658">
                <a:moveTo>
                  <a:pt x="0" y="0"/>
                </a:moveTo>
                <a:lnTo>
                  <a:pt x="2648658" y="0"/>
                </a:lnTo>
                <a:lnTo>
                  <a:pt x="2648658" y="6388548"/>
                </a:lnTo>
                <a:lnTo>
                  <a:pt x="0" y="6388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213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48822" y="2292303"/>
            <a:ext cx="2651482" cy="1779455"/>
          </a:xfrm>
          <a:custGeom>
            <a:avLst/>
            <a:gdLst/>
            <a:ahLst/>
            <a:cxnLst/>
            <a:rect r="r" b="b" t="t" l="l"/>
            <a:pathLst>
              <a:path h="1779455" w="2651482">
                <a:moveTo>
                  <a:pt x="0" y="0"/>
                </a:moveTo>
                <a:lnTo>
                  <a:pt x="2651481" y="0"/>
                </a:lnTo>
                <a:lnTo>
                  <a:pt x="2651481" y="1779455"/>
                </a:lnTo>
                <a:lnTo>
                  <a:pt x="0" y="1779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0000" b="-25901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27393" y="2286495"/>
            <a:ext cx="2378080" cy="4559564"/>
          </a:xfrm>
          <a:custGeom>
            <a:avLst/>
            <a:gdLst/>
            <a:ahLst/>
            <a:cxnLst/>
            <a:rect r="r" b="b" t="t" l="l"/>
            <a:pathLst>
              <a:path h="4559564" w="2378080">
                <a:moveTo>
                  <a:pt x="0" y="0"/>
                </a:moveTo>
                <a:lnTo>
                  <a:pt x="2378080" y="0"/>
                </a:lnTo>
                <a:lnTo>
                  <a:pt x="2378080" y="4559564"/>
                </a:lnTo>
                <a:lnTo>
                  <a:pt x="0" y="4559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2993" b="-4011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68570" y="473442"/>
            <a:ext cx="1320260" cy="1110516"/>
          </a:xfrm>
          <a:custGeom>
            <a:avLst/>
            <a:gdLst/>
            <a:ahLst/>
            <a:cxnLst/>
            <a:rect r="r" b="b" t="t" l="l"/>
            <a:pathLst>
              <a:path h="1110516" w="1320260">
                <a:moveTo>
                  <a:pt x="0" y="0"/>
                </a:moveTo>
                <a:lnTo>
                  <a:pt x="1320260" y="0"/>
                </a:lnTo>
                <a:lnTo>
                  <a:pt x="1320260" y="1110516"/>
                </a:lnTo>
                <a:lnTo>
                  <a:pt x="0" y="1110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8201932" y="4005826"/>
            <a:ext cx="2017447" cy="3494321"/>
          </a:xfrm>
          <a:prstGeom prst="line">
            <a:avLst/>
          </a:prstGeom>
          <a:ln cap="flat" w="47625">
            <a:solidFill>
              <a:srgbClr val="3C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3492906">
            <a:off x="7354494" y="5608356"/>
            <a:ext cx="3826548" cy="0"/>
          </a:xfrm>
          <a:prstGeom prst="line">
            <a:avLst/>
          </a:prstGeom>
          <a:ln cap="flat" w="47625">
            <a:solidFill>
              <a:srgbClr val="3C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823197" y="2298439"/>
            <a:ext cx="1930166" cy="193016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03269" y="2298439"/>
            <a:ext cx="1930166" cy="193016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7101718" y="5640776"/>
            <a:ext cx="4112743" cy="0"/>
          </a:xfrm>
          <a:prstGeom prst="line">
            <a:avLst/>
          </a:prstGeom>
          <a:ln cap="flat" w="47625">
            <a:solidFill>
              <a:srgbClr val="3C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433082" y="4699506"/>
            <a:ext cx="1930166" cy="193016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886903" y="4699506"/>
            <a:ext cx="1930166" cy="19301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59102" y="7037836"/>
            <a:ext cx="1930166" cy="193016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39174" y="7037836"/>
            <a:ext cx="1930166" cy="193016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96143" y="4516731"/>
            <a:ext cx="2295715" cy="229571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3C5679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587596" y="-560653"/>
            <a:ext cx="2638156" cy="1359749"/>
          </a:xfrm>
          <a:custGeom>
            <a:avLst/>
            <a:gdLst/>
            <a:ahLst/>
            <a:cxnLst/>
            <a:rect r="r" b="b" t="t" l="l"/>
            <a:pathLst>
              <a:path h="1359749" w="2638156">
                <a:moveTo>
                  <a:pt x="0" y="0"/>
                </a:moveTo>
                <a:lnTo>
                  <a:pt x="2638156" y="0"/>
                </a:lnTo>
                <a:lnTo>
                  <a:pt x="2638156" y="1359749"/>
                </a:lnTo>
                <a:lnTo>
                  <a:pt x="0" y="1359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058127" y="173714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4260185">
            <a:off x="16974090" y="2255698"/>
            <a:ext cx="4985438" cy="3942650"/>
          </a:xfrm>
          <a:custGeom>
            <a:avLst/>
            <a:gdLst/>
            <a:ahLst/>
            <a:cxnLst/>
            <a:rect r="r" b="b" t="t" l="l"/>
            <a:pathLst>
              <a:path h="3942650" w="4985438">
                <a:moveTo>
                  <a:pt x="0" y="0"/>
                </a:moveTo>
                <a:lnTo>
                  <a:pt x="4985437" y="0"/>
                </a:lnTo>
                <a:lnTo>
                  <a:pt x="4985437" y="3942651"/>
                </a:lnTo>
                <a:lnTo>
                  <a:pt x="0" y="3942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4260185">
            <a:off x="-3772907" y="1027331"/>
            <a:ext cx="4985438" cy="3942650"/>
          </a:xfrm>
          <a:custGeom>
            <a:avLst/>
            <a:gdLst/>
            <a:ahLst/>
            <a:cxnLst/>
            <a:rect r="r" b="b" t="t" l="l"/>
            <a:pathLst>
              <a:path h="3942650" w="4985438">
                <a:moveTo>
                  <a:pt x="0" y="0"/>
                </a:moveTo>
                <a:lnTo>
                  <a:pt x="4985438" y="0"/>
                </a:lnTo>
                <a:lnTo>
                  <a:pt x="4985438" y="3942650"/>
                </a:lnTo>
                <a:lnTo>
                  <a:pt x="0" y="3942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true" rot="0">
            <a:off x="17259300" y="-947401"/>
            <a:ext cx="1556895" cy="1894801"/>
          </a:xfrm>
          <a:custGeom>
            <a:avLst/>
            <a:gdLst/>
            <a:ahLst/>
            <a:cxnLst/>
            <a:rect r="r" b="b" t="t" l="l"/>
            <a:pathLst>
              <a:path h="1894801" w="1556895">
                <a:moveTo>
                  <a:pt x="0" y="1894802"/>
                </a:moveTo>
                <a:lnTo>
                  <a:pt x="1556895" y="1894802"/>
                </a:lnTo>
                <a:lnTo>
                  <a:pt x="1556895" y="0"/>
                </a:lnTo>
                <a:lnTo>
                  <a:pt x="0" y="0"/>
                </a:lnTo>
                <a:lnTo>
                  <a:pt x="0" y="189480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7636620" y="9800967"/>
            <a:ext cx="802255" cy="486033"/>
          </a:xfrm>
          <a:custGeom>
            <a:avLst/>
            <a:gdLst/>
            <a:ahLst/>
            <a:cxnLst/>
            <a:rect r="r" b="b" t="t" l="l"/>
            <a:pathLst>
              <a:path h="486033" w="802255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587596" y="8968002"/>
            <a:ext cx="1964473" cy="1424243"/>
          </a:xfrm>
          <a:custGeom>
            <a:avLst/>
            <a:gdLst/>
            <a:ahLst/>
            <a:cxnLst/>
            <a:rect r="r" b="b" t="t" l="l"/>
            <a:pathLst>
              <a:path h="1424243" w="1964473">
                <a:moveTo>
                  <a:pt x="0" y="0"/>
                </a:moveTo>
                <a:lnTo>
                  <a:pt x="1964473" y="0"/>
                </a:lnTo>
                <a:lnTo>
                  <a:pt x="1964473" y="1424243"/>
                </a:lnTo>
                <a:lnTo>
                  <a:pt x="0" y="1424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0096572" y="2803986"/>
            <a:ext cx="1011357" cy="919070"/>
          </a:xfrm>
          <a:custGeom>
            <a:avLst/>
            <a:gdLst/>
            <a:ahLst/>
            <a:cxnLst/>
            <a:rect r="r" b="b" t="t" l="l"/>
            <a:pathLst>
              <a:path h="919070" w="1011357">
                <a:moveTo>
                  <a:pt x="0" y="0"/>
                </a:moveTo>
                <a:lnTo>
                  <a:pt x="1011356" y="0"/>
                </a:lnTo>
                <a:lnTo>
                  <a:pt x="1011356" y="919071"/>
                </a:lnTo>
                <a:lnTo>
                  <a:pt x="0" y="9190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092177" y="7461653"/>
            <a:ext cx="1392205" cy="1101582"/>
          </a:xfrm>
          <a:custGeom>
            <a:avLst/>
            <a:gdLst/>
            <a:ahLst/>
            <a:cxnLst/>
            <a:rect r="r" b="b" t="t" l="l"/>
            <a:pathLst>
              <a:path h="1101582" w="1392205">
                <a:moveTo>
                  <a:pt x="0" y="0"/>
                </a:moveTo>
                <a:lnTo>
                  <a:pt x="1392205" y="0"/>
                </a:lnTo>
                <a:lnTo>
                  <a:pt x="1392205" y="1101582"/>
                </a:lnTo>
                <a:lnTo>
                  <a:pt x="0" y="11015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484410" y="4996649"/>
            <a:ext cx="1319181" cy="1335879"/>
          </a:xfrm>
          <a:custGeom>
            <a:avLst/>
            <a:gdLst/>
            <a:ahLst/>
            <a:cxnLst/>
            <a:rect r="r" b="b" t="t" l="l"/>
            <a:pathLst>
              <a:path h="1335879" w="1319181">
                <a:moveTo>
                  <a:pt x="0" y="0"/>
                </a:moveTo>
                <a:lnTo>
                  <a:pt x="1319180" y="0"/>
                </a:lnTo>
                <a:lnTo>
                  <a:pt x="1319180" y="1335879"/>
                </a:lnTo>
                <a:lnTo>
                  <a:pt x="0" y="13358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257180" y="5060724"/>
            <a:ext cx="1189613" cy="1207729"/>
          </a:xfrm>
          <a:custGeom>
            <a:avLst/>
            <a:gdLst/>
            <a:ahLst/>
            <a:cxnLst/>
            <a:rect r="r" b="b" t="t" l="l"/>
            <a:pathLst>
              <a:path h="1207729" w="1189613">
                <a:moveTo>
                  <a:pt x="0" y="0"/>
                </a:moveTo>
                <a:lnTo>
                  <a:pt x="1189612" y="0"/>
                </a:lnTo>
                <a:lnTo>
                  <a:pt x="1189612" y="1207729"/>
                </a:lnTo>
                <a:lnTo>
                  <a:pt x="0" y="12077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041343" y="7336929"/>
            <a:ext cx="1133170" cy="1223395"/>
          </a:xfrm>
          <a:custGeom>
            <a:avLst/>
            <a:gdLst/>
            <a:ahLst/>
            <a:cxnLst/>
            <a:rect r="r" b="b" t="t" l="l"/>
            <a:pathLst>
              <a:path h="1223395" w="1133170">
                <a:moveTo>
                  <a:pt x="0" y="0"/>
                </a:moveTo>
                <a:lnTo>
                  <a:pt x="1133170" y="0"/>
                </a:lnTo>
                <a:lnTo>
                  <a:pt x="1133170" y="1223395"/>
                </a:lnTo>
                <a:lnTo>
                  <a:pt x="0" y="122339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765876" y="4996649"/>
            <a:ext cx="1264579" cy="1234545"/>
          </a:xfrm>
          <a:custGeom>
            <a:avLst/>
            <a:gdLst/>
            <a:ahLst/>
            <a:cxnLst/>
            <a:rect r="r" b="b" t="t" l="l"/>
            <a:pathLst>
              <a:path h="1234545" w="1264579">
                <a:moveTo>
                  <a:pt x="0" y="0"/>
                </a:moveTo>
                <a:lnTo>
                  <a:pt x="1264578" y="0"/>
                </a:lnTo>
                <a:lnTo>
                  <a:pt x="1264578" y="1234545"/>
                </a:lnTo>
                <a:lnTo>
                  <a:pt x="0" y="12345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7159751" y="2634993"/>
            <a:ext cx="1257056" cy="1257056"/>
          </a:xfrm>
          <a:custGeom>
            <a:avLst/>
            <a:gdLst/>
            <a:ahLst/>
            <a:cxnLst/>
            <a:rect r="r" b="b" t="t" l="l"/>
            <a:pathLst>
              <a:path h="1257056" w="1257056">
                <a:moveTo>
                  <a:pt x="0" y="0"/>
                </a:moveTo>
                <a:lnTo>
                  <a:pt x="1257056" y="0"/>
                </a:lnTo>
                <a:lnTo>
                  <a:pt x="1257056" y="1257056"/>
                </a:lnTo>
                <a:lnTo>
                  <a:pt x="0" y="12570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606253" y="2487357"/>
            <a:ext cx="3502444" cy="1128784"/>
            <a:chOff x="0" y="0"/>
            <a:chExt cx="4669925" cy="1505046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38100"/>
              <a:ext cx="4669925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72" b="true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SOCIAL MEDIA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689706"/>
              <a:ext cx="4669925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5259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 well use social media platform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5259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like (instgram, Facebook)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604744" y="4887031"/>
            <a:ext cx="3890142" cy="1131534"/>
            <a:chOff x="0" y="0"/>
            <a:chExt cx="5186856" cy="1508712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-38100"/>
              <a:ext cx="5186856" cy="515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72" b="true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Influencer Marketing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2012" y="693372"/>
              <a:ext cx="4729510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5259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 gonna use influencer to make brad awareness for our  brand 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606253" y="7258512"/>
            <a:ext cx="3888633" cy="1760220"/>
            <a:chOff x="0" y="0"/>
            <a:chExt cx="5184844" cy="2346960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38100"/>
              <a:ext cx="5184844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72" b="true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Email Marketing 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693420"/>
              <a:ext cx="4404298" cy="1653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5259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 will try to attract our customer by using mail and inform them about our offers in future and our new products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3151141" y="2359615"/>
            <a:ext cx="3535511" cy="2076160"/>
            <a:chOff x="0" y="0"/>
            <a:chExt cx="4714015" cy="2768214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309717" y="-38100"/>
              <a:ext cx="440429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b="true" sz="2400" spc="72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E-commerce 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695574"/>
              <a:ext cx="4714015" cy="2072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5259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 have our own  ecommerce </a:t>
              </a:r>
            </a:p>
            <a:p>
              <a:pPr algn="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5259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that will help customer to know more about own product and we can know more our customer behavior by using pexil 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798019" y="4839754"/>
            <a:ext cx="3888633" cy="1854774"/>
            <a:chOff x="0" y="0"/>
            <a:chExt cx="5184844" cy="2473032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0" y="-38100"/>
              <a:ext cx="5184844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b="true" sz="2400" spc="72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Seo / Sem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470829" y="819492"/>
              <a:ext cx="4714015" cy="1653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5259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 will use search angine  optimziation that will help me to make other  client know more about our brand 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426589" y="7225679"/>
            <a:ext cx="4269588" cy="1445895"/>
            <a:chOff x="0" y="0"/>
            <a:chExt cx="5692784" cy="1927860"/>
          </a:xfrm>
        </p:grpSpPr>
        <p:sp>
          <p:nvSpPr>
            <p:cNvPr name="TextBox 56" id="56"/>
            <p:cNvSpPr txBox="true"/>
            <p:nvPr/>
          </p:nvSpPr>
          <p:spPr>
            <a:xfrm rot="0">
              <a:off x="0" y="-38100"/>
              <a:ext cx="5692784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b="true" sz="2400" spc="72">
                  <a:solidFill>
                    <a:srgbClr val="14274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Affiliate marketing program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0" y="693420"/>
              <a:ext cx="5692784" cy="1234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5259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 will make affiliate program that will help me track sale for the the seller  and help me to increase sales  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3264065" y="738244"/>
            <a:ext cx="1175987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2 Bold"/>
                <a:ea typeface="Cairo 2 Bold"/>
                <a:cs typeface="Cairo 2 Bold"/>
                <a:sym typeface="Cairo 2 Bold"/>
              </a:rPr>
              <a:t> OUR DIGITAL MARKETING CHANNEL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05051" y="1870320"/>
            <a:ext cx="4766211" cy="6823694"/>
            <a:chOff x="0" y="0"/>
            <a:chExt cx="6350000" cy="90911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091175"/>
            </a:xfrm>
            <a:custGeom>
              <a:avLst/>
              <a:gdLst/>
              <a:ahLst/>
              <a:cxnLst/>
              <a:rect r="r" b="b" t="t" l="l"/>
              <a:pathLst>
                <a:path h="9091175" w="6350000">
                  <a:moveTo>
                    <a:pt x="0" y="8630555"/>
                  </a:moveTo>
                  <a:lnTo>
                    <a:pt x="0" y="460620"/>
                  </a:lnTo>
                  <a:cubicBezTo>
                    <a:pt x="0" y="206067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07279"/>
                    <a:pt x="6350000" y="460620"/>
                  </a:cubicBezTo>
                  <a:lnTo>
                    <a:pt x="6350000" y="8630555"/>
                  </a:lnTo>
                  <a:cubicBezTo>
                    <a:pt x="6350000" y="8885108"/>
                    <a:pt x="6134100" y="9091175"/>
                    <a:pt x="5867400" y="9091175"/>
                  </a:cubicBezTo>
                  <a:lnTo>
                    <a:pt x="482600" y="9091175"/>
                  </a:lnTo>
                  <a:cubicBezTo>
                    <a:pt x="217170" y="9091175"/>
                    <a:pt x="0" y="8885108"/>
                    <a:pt x="0" y="8630555"/>
                  </a:cubicBezTo>
                  <a:close/>
                </a:path>
              </a:pathLst>
            </a:custGeom>
            <a:blipFill>
              <a:blip r:embed="rId2"/>
              <a:stretch>
                <a:fillRect l="-890" t="0" r="-20221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07321" y="1990820"/>
            <a:ext cx="6461504" cy="6703194"/>
            <a:chOff x="0" y="0"/>
            <a:chExt cx="5862323" cy="6081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63594" cy="6081601"/>
            </a:xfrm>
            <a:custGeom>
              <a:avLst/>
              <a:gdLst/>
              <a:ahLst/>
              <a:cxnLst/>
              <a:rect r="r" b="b" t="t" l="l"/>
              <a:pathLst>
                <a:path h="6081601" w="5863594">
                  <a:moveTo>
                    <a:pt x="5525826" y="0"/>
                  </a:moveTo>
                  <a:lnTo>
                    <a:pt x="336497" y="0"/>
                  </a:lnTo>
                  <a:cubicBezTo>
                    <a:pt x="150075" y="0"/>
                    <a:pt x="0" y="155689"/>
                    <a:pt x="0" y="349084"/>
                  </a:cubicBezTo>
                  <a:lnTo>
                    <a:pt x="0" y="5733734"/>
                  </a:lnTo>
                  <a:cubicBezTo>
                    <a:pt x="0" y="5925912"/>
                    <a:pt x="150075" y="6081601"/>
                    <a:pt x="336497" y="6081601"/>
                  </a:cubicBezTo>
                  <a:lnTo>
                    <a:pt x="5526999" y="6081601"/>
                  </a:lnTo>
                  <a:cubicBezTo>
                    <a:pt x="5712248" y="6081601"/>
                    <a:pt x="5863594" y="5925912"/>
                    <a:pt x="5863594" y="5732517"/>
                  </a:cubicBezTo>
                  <a:lnTo>
                    <a:pt x="5863594" y="349084"/>
                  </a:lnTo>
                  <a:cubicBezTo>
                    <a:pt x="5862324" y="155689"/>
                    <a:pt x="5712248" y="0"/>
                    <a:pt x="5525826" y="0"/>
                  </a:cubicBezTo>
                  <a:close/>
                </a:path>
              </a:pathLst>
            </a:custGeom>
            <a:blipFill>
              <a:blip r:embed="rId3"/>
              <a:stretch>
                <a:fillRect l="-1869" t="0" r="-1869" b="-12226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29387" y="1870320"/>
            <a:ext cx="4549129" cy="6823694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28267" t="0" r="-19988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64065" y="738244"/>
            <a:ext cx="1175987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2 Bold"/>
                <a:ea typeface="Cairo 2 Bold"/>
                <a:cs typeface="Cairo 2 Bold"/>
                <a:sym typeface="Cairo 2 Bold"/>
              </a:rPr>
              <a:t> OUR SOCIAL MEDIA CHANNELS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1764" y="8854440"/>
            <a:ext cx="190437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2 Bold"/>
                <a:ea typeface="Cairo 2 Bold"/>
                <a:cs typeface="Cairo 2 Bold"/>
                <a:sym typeface="Cairo 2 Bold"/>
              </a:rPr>
              <a:t>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35969" y="8854440"/>
            <a:ext cx="190437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2 Bold"/>
                <a:ea typeface="Cairo 2 Bold"/>
                <a:cs typeface="Cairo 2 Bold"/>
                <a:sym typeface="Cairo 2 Bold"/>
              </a:rPr>
              <a:t>TIKTOK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99520" y="8854440"/>
            <a:ext cx="3058056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2 Bold"/>
                <a:ea typeface="Cairo 2 Bold"/>
                <a:cs typeface="Cairo 2 Bold"/>
                <a:sym typeface="Cairo 2 Bold"/>
              </a:rPr>
              <a:t>INSTAGRAM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1948" y="1694609"/>
            <a:ext cx="6532834" cy="7011185"/>
            <a:chOff x="0" y="0"/>
            <a:chExt cx="8875139" cy="9525000"/>
          </a:xfrm>
        </p:grpSpPr>
        <p:sp>
          <p:nvSpPr>
            <p:cNvPr name="Freeform 3" id="3">
              <a:hlinkClick r:id="rId2" tooltip="https://www.linkedin.com/company/104280717/admin/dashboard/"/>
            </p:cNvPr>
            <p:cNvSpPr/>
            <p:nvPr/>
          </p:nvSpPr>
          <p:spPr>
            <a:xfrm flipH="false" flipV="false" rot="0">
              <a:off x="0" y="0"/>
              <a:ext cx="8875139" cy="9525000"/>
            </a:xfrm>
            <a:custGeom>
              <a:avLst/>
              <a:gdLst/>
              <a:ahLst/>
              <a:cxnLst/>
              <a:rect r="r" b="b" t="t" l="l"/>
              <a:pathLst>
                <a:path h="9525000" w="8875139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301755" y="0"/>
                    <a:pt x="674511" y="0"/>
                  </a:cubicBezTo>
                  <a:lnTo>
                    <a:pt x="8200628" y="0"/>
                  </a:lnTo>
                  <a:cubicBezTo>
                    <a:pt x="8573384" y="0"/>
                    <a:pt x="8875139" y="217170"/>
                    <a:pt x="8875139" y="482600"/>
                  </a:cubicBezTo>
                  <a:lnTo>
                    <a:pt x="8875139" y="9042400"/>
                  </a:lnTo>
                  <a:cubicBezTo>
                    <a:pt x="8875139" y="9309100"/>
                    <a:pt x="8573384" y="9525000"/>
                    <a:pt x="8200628" y="9525000"/>
                  </a:cubicBezTo>
                  <a:lnTo>
                    <a:pt x="674511" y="9525000"/>
                  </a:lnTo>
                  <a:cubicBezTo>
                    <a:pt x="303530" y="9525000"/>
                    <a:pt x="0" y="9309100"/>
                    <a:pt x="0" y="9042400"/>
                  </a:cubicBezTo>
                  <a:lnTo>
                    <a:pt x="0" y="0"/>
                  </a:lnTo>
                  <a:cubicBezTo>
                    <a:pt x="0" y="0"/>
                    <a:pt x="0" y="90424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450" t="0" r="-124751" b="0"/>
              </a:stretch>
            </a:blipFill>
          </p:spPr>
        </p:sp>
      </p:grpSp>
      <p:sp>
        <p:nvSpPr>
          <p:cNvPr name="Freeform 4" id="4">
            <a:hlinkClick r:id="rId5" tooltip="https://web.facebook.com/Escoot2/"/>
          </p:cNvPr>
          <p:cNvSpPr/>
          <p:nvPr/>
        </p:nvSpPr>
        <p:spPr>
          <a:xfrm flipH="false" flipV="false" rot="0">
            <a:off x="9144000" y="2808328"/>
            <a:ext cx="8115300" cy="4670344"/>
          </a:xfrm>
          <a:custGeom>
            <a:avLst/>
            <a:gdLst/>
            <a:ahLst/>
            <a:cxnLst/>
            <a:rect r="r" b="b" t="t" l="l"/>
            <a:pathLst>
              <a:path h="4670344" w="8115300">
                <a:moveTo>
                  <a:pt x="0" y="0"/>
                </a:moveTo>
                <a:lnTo>
                  <a:pt x="8115300" y="0"/>
                </a:lnTo>
                <a:lnTo>
                  <a:pt x="8115300" y="4670344"/>
                </a:lnTo>
                <a:lnTo>
                  <a:pt x="0" y="4670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64065" y="738244"/>
            <a:ext cx="1175987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2 Bold"/>
                <a:ea typeface="Cairo 2 Bold"/>
                <a:cs typeface="Cairo 2 Bold"/>
                <a:sym typeface="Cairo 2 Bold"/>
              </a:rPr>
              <a:t> OUR SOCIAL MEDIA CHANNELS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31734" y="8854440"/>
            <a:ext cx="251326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2 Bold"/>
                <a:ea typeface="Cairo 2 Bold"/>
                <a:cs typeface="Cairo 2 Bold"/>
                <a:sym typeface="Cairo 2 Bold"/>
              </a:rPr>
              <a:t>LINKEDIN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00809" y="8854440"/>
            <a:ext cx="280168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26">
                <a:solidFill>
                  <a:srgbClr val="142740"/>
                </a:solidFill>
                <a:latin typeface="Cairo 2 Bold"/>
                <a:ea typeface="Cairo 2 Bold"/>
                <a:cs typeface="Cairo 2 Bold"/>
                <a:sym typeface="Cairo 2 Bold"/>
              </a:rPr>
              <a:t>FACEBOOK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dr-m-sobhy.my.canva.site/e-scoot"/>
          </p:cNvPr>
          <p:cNvSpPr/>
          <p:nvPr/>
        </p:nvSpPr>
        <p:spPr>
          <a:xfrm flipH="false" flipV="false" rot="0">
            <a:off x="1979141" y="1028700"/>
            <a:ext cx="14329717" cy="8025486"/>
          </a:xfrm>
          <a:custGeom>
            <a:avLst/>
            <a:gdLst/>
            <a:ahLst/>
            <a:cxnLst/>
            <a:rect r="r" b="b" t="t" l="l"/>
            <a:pathLst>
              <a:path h="8025486" w="14329717">
                <a:moveTo>
                  <a:pt x="0" y="0"/>
                </a:moveTo>
                <a:lnTo>
                  <a:pt x="14329718" y="0"/>
                </a:lnTo>
                <a:lnTo>
                  <a:pt x="14329718" y="8025486"/>
                </a:lnTo>
                <a:lnTo>
                  <a:pt x="0" y="802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7" r="0" b="-21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29116" y="9569572"/>
            <a:ext cx="1629767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Website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17260"/>
            <a:ext cx="1898636" cy="1893890"/>
          </a:xfrm>
          <a:custGeom>
            <a:avLst/>
            <a:gdLst/>
            <a:ahLst/>
            <a:cxnLst/>
            <a:rect r="r" b="b" t="t" l="l"/>
            <a:pathLst>
              <a:path h="1893890" w="1898636">
                <a:moveTo>
                  <a:pt x="0" y="0"/>
                </a:moveTo>
                <a:lnTo>
                  <a:pt x="1898636" y="0"/>
                </a:lnTo>
                <a:lnTo>
                  <a:pt x="1898636" y="1893889"/>
                </a:lnTo>
                <a:lnTo>
                  <a:pt x="0" y="189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2757" y="3330669"/>
            <a:ext cx="11538784" cy="300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6"/>
              </a:lnSpc>
              <a:spcBef>
                <a:spcPct val="0"/>
              </a:spcBef>
            </a:pPr>
            <a:r>
              <a:rPr lang="en-US" b="true" sz="17533">
                <a:solidFill>
                  <a:srgbClr val="000000"/>
                </a:solidFill>
                <a:latin typeface="Cairo 1 Bold"/>
                <a:ea typeface="Cairo 1 Bold"/>
                <a:cs typeface="Cairo 1 Bold"/>
                <a:sym typeface="Cairo 1 Bold"/>
              </a:rPr>
              <a:t>Ads Result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40633" y="-2091691"/>
            <a:ext cx="2288858" cy="4114800"/>
          </a:xfrm>
          <a:custGeom>
            <a:avLst/>
            <a:gdLst/>
            <a:ahLst/>
            <a:cxnLst/>
            <a:rect r="r" b="b" t="t" l="l"/>
            <a:pathLst>
              <a:path h="4114800" w="2288858">
                <a:moveTo>
                  <a:pt x="0" y="0"/>
                </a:moveTo>
                <a:lnTo>
                  <a:pt x="2288857" y="0"/>
                </a:lnTo>
                <a:lnTo>
                  <a:pt x="2288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1508" y="8328110"/>
            <a:ext cx="2952369" cy="4114800"/>
          </a:xfrm>
          <a:custGeom>
            <a:avLst/>
            <a:gdLst/>
            <a:ahLst/>
            <a:cxnLst/>
            <a:rect r="r" b="b" t="t" l="l"/>
            <a:pathLst>
              <a:path h="4114800" w="2952369">
                <a:moveTo>
                  <a:pt x="0" y="0"/>
                </a:moveTo>
                <a:lnTo>
                  <a:pt x="2952369" y="0"/>
                </a:lnTo>
                <a:lnTo>
                  <a:pt x="2952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10797" y="1482819"/>
            <a:ext cx="5450066" cy="4114800"/>
          </a:xfrm>
          <a:custGeom>
            <a:avLst/>
            <a:gdLst/>
            <a:ahLst/>
            <a:cxnLst/>
            <a:rect r="r" b="b" t="t" l="l"/>
            <a:pathLst>
              <a:path h="4114800" w="5450066">
                <a:moveTo>
                  <a:pt x="0" y="0"/>
                </a:moveTo>
                <a:lnTo>
                  <a:pt x="5450067" y="0"/>
                </a:lnTo>
                <a:lnTo>
                  <a:pt x="54500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12" tooltip="https://web.facebook.com/share/p/KNhb6xR6aps5zg1W/"/>
          </p:cNvPr>
          <p:cNvSpPr/>
          <p:nvPr/>
        </p:nvSpPr>
        <p:spPr>
          <a:xfrm flipH="false" flipV="false" rot="0">
            <a:off x="11648307" y="4441910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785169" y="-1291117"/>
            <a:ext cx="2072831" cy="4114800"/>
          </a:xfrm>
          <a:custGeom>
            <a:avLst/>
            <a:gdLst/>
            <a:ahLst/>
            <a:cxnLst/>
            <a:rect r="r" b="b" t="t" l="l"/>
            <a:pathLst>
              <a:path h="4114800" w="2072831">
                <a:moveTo>
                  <a:pt x="0" y="0"/>
                </a:moveTo>
                <a:lnTo>
                  <a:pt x="2072830" y="0"/>
                </a:lnTo>
                <a:lnTo>
                  <a:pt x="20728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147096" y="6186043"/>
            <a:ext cx="7315200" cy="3246120"/>
          </a:xfrm>
          <a:custGeom>
            <a:avLst/>
            <a:gdLst/>
            <a:ahLst/>
            <a:cxnLst/>
            <a:rect r="r" b="b" t="t" l="l"/>
            <a:pathLst>
              <a:path h="3246120" w="7315200">
                <a:moveTo>
                  <a:pt x="0" y="0"/>
                </a:moveTo>
                <a:lnTo>
                  <a:pt x="7315200" y="0"/>
                </a:lnTo>
                <a:lnTo>
                  <a:pt x="73152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97970" y="-270132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41807" y="9013507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943139" y="5143500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29490" y="8328110"/>
            <a:ext cx="1741879" cy="1465155"/>
          </a:xfrm>
          <a:custGeom>
            <a:avLst/>
            <a:gdLst/>
            <a:ahLst/>
            <a:cxnLst/>
            <a:rect r="r" b="b" t="t" l="l"/>
            <a:pathLst>
              <a:path h="1465155" w="1741879">
                <a:moveTo>
                  <a:pt x="0" y="0"/>
                </a:moveTo>
                <a:lnTo>
                  <a:pt x="1741880" y="0"/>
                </a:lnTo>
                <a:lnTo>
                  <a:pt x="1741880" y="1465155"/>
                </a:lnTo>
                <a:lnTo>
                  <a:pt x="0" y="146515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729833" cy="8229600"/>
          </a:xfrm>
          <a:custGeom>
            <a:avLst/>
            <a:gdLst/>
            <a:ahLst/>
            <a:cxnLst/>
            <a:rect r="r" b="b" t="t" l="l"/>
            <a:pathLst>
              <a:path h="8229600" w="4729833">
                <a:moveTo>
                  <a:pt x="0" y="0"/>
                </a:moveTo>
                <a:lnTo>
                  <a:pt x="4729833" y="0"/>
                </a:lnTo>
                <a:lnTo>
                  <a:pt x="4729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92925" y="1247670"/>
            <a:ext cx="6102150" cy="3066531"/>
          </a:xfrm>
          <a:custGeom>
            <a:avLst/>
            <a:gdLst/>
            <a:ahLst/>
            <a:cxnLst/>
            <a:rect r="r" b="b" t="t" l="l"/>
            <a:pathLst>
              <a:path h="3066531" w="6102150">
                <a:moveTo>
                  <a:pt x="0" y="0"/>
                </a:moveTo>
                <a:lnTo>
                  <a:pt x="6102150" y="0"/>
                </a:lnTo>
                <a:lnTo>
                  <a:pt x="6102150" y="3066531"/>
                </a:lnTo>
                <a:lnTo>
                  <a:pt x="0" y="306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85850" y="1247670"/>
            <a:ext cx="6102150" cy="3066531"/>
          </a:xfrm>
          <a:custGeom>
            <a:avLst/>
            <a:gdLst/>
            <a:ahLst/>
            <a:cxnLst/>
            <a:rect r="r" b="b" t="t" l="l"/>
            <a:pathLst>
              <a:path h="3066531" w="6102150">
                <a:moveTo>
                  <a:pt x="0" y="0"/>
                </a:moveTo>
                <a:lnTo>
                  <a:pt x="6102150" y="0"/>
                </a:lnTo>
                <a:lnTo>
                  <a:pt x="6102150" y="3066531"/>
                </a:lnTo>
                <a:lnTo>
                  <a:pt x="0" y="3066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92925" y="5924164"/>
            <a:ext cx="6102150" cy="3066531"/>
          </a:xfrm>
          <a:custGeom>
            <a:avLst/>
            <a:gdLst/>
            <a:ahLst/>
            <a:cxnLst/>
            <a:rect r="r" b="b" t="t" l="l"/>
            <a:pathLst>
              <a:path h="3066531" w="6102150">
                <a:moveTo>
                  <a:pt x="0" y="0"/>
                </a:moveTo>
                <a:lnTo>
                  <a:pt x="6102150" y="0"/>
                </a:lnTo>
                <a:lnTo>
                  <a:pt x="6102150" y="3066531"/>
                </a:lnTo>
                <a:lnTo>
                  <a:pt x="0" y="3066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95075" y="5924164"/>
            <a:ext cx="6102150" cy="3066531"/>
          </a:xfrm>
          <a:custGeom>
            <a:avLst/>
            <a:gdLst/>
            <a:ahLst/>
            <a:cxnLst/>
            <a:rect r="r" b="b" t="t" l="l"/>
            <a:pathLst>
              <a:path h="3066531" w="6102150">
                <a:moveTo>
                  <a:pt x="0" y="0"/>
                </a:moveTo>
                <a:lnTo>
                  <a:pt x="6102150" y="0"/>
                </a:lnTo>
                <a:lnTo>
                  <a:pt x="6102150" y="3066531"/>
                </a:lnTo>
                <a:lnTo>
                  <a:pt x="0" y="3066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90934" y="251378"/>
            <a:ext cx="3746771" cy="58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Facebook Post Ads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181" y="1770414"/>
            <a:ext cx="3316336" cy="6746172"/>
          </a:xfrm>
          <a:custGeom>
            <a:avLst/>
            <a:gdLst/>
            <a:ahLst/>
            <a:cxnLst/>
            <a:rect r="r" b="b" t="t" l="l"/>
            <a:pathLst>
              <a:path h="6746172" w="3316336">
                <a:moveTo>
                  <a:pt x="0" y="0"/>
                </a:moveTo>
                <a:lnTo>
                  <a:pt x="3316336" y="0"/>
                </a:lnTo>
                <a:lnTo>
                  <a:pt x="3316336" y="6746172"/>
                </a:lnTo>
                <a:lnTo>
                  <a:pt x="0" y="674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4304" y="831692"/>
            <a:ext cx="8580151" cy="4311808"/>
          </a:xfrm>
          <a:custGeom>
            <a:avLst/>
            <a:gdLst/>
            <a:ahLst/>
            <a:cxnLst/>
            <a:rect r="r" b="b" t="t" l="l"/>
            <a:pathLst>
              <a:path h="4311808" w="8580151">
                <a:moveTo>
                  <a:pt x="0" y="0"/>
                </a:moveTo>
                <a:lnTo>
                  <a:pt x="8580151" y="0"/>
                </a:lnTo>
                <a:lnTo>
                  <a:pt x="8580151" y="4311808"/>
                </a:lnTo>
                <a:lnTo>
                  <a:pt x="0" y="4311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4304" y="5143500"/>
            <a:ext cx="8580151" cy="4799379"/>
          </a:xfrm>
          <a:custGeom>
            <a:avLst/>
            <a:gdLst/>
            <a:ahLst/>
            <a:cxnLst/>
            <a:rect r="r" b="b" t="t" l="l"/>
            <a:pathLst>
              <a:path h="4799379" w="8580151">
                <a:moveTo>
                  <a:pt x="0" y="0"/>
                </a:moveTo>
                <a:lnTo>
                  <a:pt x="8580151" y="0"/>
                </a:lnTo>
                <a:lnTo>
                  <a:pt x="8580151" y="4799379"/>
                </a:lnTo>
                <a:lnTo>
                  <a:pt x="0" y="4799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90934" y="251378"/>
            <a:ext cx="3746771" cy="58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Facebook Post Ads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32656" y="1770414"/>
            <a:ext cx="3018912" cy="6746172"/>
          </a:xfrm>
          <a:custGeom>
            <a:avLst/>
            <a:gdLst/>
            <a:ahLst/>
            <a:cxnLst/>
            <a:rect r="r" b="b" t="t" l="l"/>
            <a:pathLst>
              <a:path h="6746172" w="3018912">
                <a:moveTo>
                  <a:pt x="0" y="0"/>
                </a:moveTo>
                <a:lnTo>
                  <a:pt x="3018912" y="0"/>
                </a:lnTo>
                <a:lnTo>
                  <a:pt x="3018912" y="6746172"/>
                </a:lnTo>
                <a:lnTo>
                  <a:pt x="0" y="6746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97842" y="2894036"/>
            <a:ext cx="8761458" cy="4498927"/>
          </a:xfrm>
          <a:custGeom>
            <a:avLst/>
            <a:gdLst/>
            <a:ahLst/>
            <a:cxnLst/>
            <a:rect r="r" b="b" t="t" l="l"/>
            <a:pathLst>
              <a:path h="4498927" w="8761458">
                <a:moveTo>
                  <a:pt x="0" y="0"/>
                </a:moveTo>
                <a:lnTo>
                  <a:pt x="8761458" y="0"/>
                </a:lnTo>
                <a:lnTo>
                  <a:pt x="8761458" y="4498928"/>
                </a:lnTo>
                <a:lnTo>
                  <a:pt x="0" y="4498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94036"/>
            <a:ext cx="7469142" cy="4910789"/>
          </a:xfrm>
          <a:custGeom>
            <a:avLst/>
            <a:gdLst/>
            <a:ahLst/>
            <a:cxnLst/>
            <a:rect r="r" b="b" t="t" l="l"/>
            <a:pathLst>
              <a:path h="4910789" w="7469142">
                <a:moveTo>
                  <a:pt x="0" y="0"/>
                </a:moveTo>
                <a:lnTo>
                  <a:pt x="7469142" y="0"/>
                </a:lnTo>
                <a:lnTo>
                  <a:pt x="7469142" y="4910789"/>
                </a:lnTo>
                <a:lnTo>
                  <a:pt x="0" y="491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90934" y="251378"/>
            <a:ext cx="3746771" cy="58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Facebook Post Ads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48631" y="9835009"/>
            <a:ext cx="856450" cy="519223"/>
          </a:xfrm>
          <a:custGeom>
            <a:avLst/>
            <a:gdLst/>
            <a:ahLst/>
            <a:cxnLst/>
            <a:rect r="r" b="b" t="t" l="l"/>
            <a:pathLst>
              <a:path h="519223" w="856450">
                <a:moveTo>
                  <a:pt x="0" y="0"/>
                </a:moveTo>
                <a:lnTo>
                  <a:pt x="856450" y="0"/>
                </a:lnTo>
                <a:lnTo>
                  <a:pt x="856450" y="519223"/>
                </a:lnTo>
                <a:lnTo>
                  <a:pt x="0" y="51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0461" y="2042709"/>
            <a:ext cx="856450" cy="519223"/>
          </a:xfrm>
          <a:custGeom>
            <a:avLst/>
            <a:gdLst/>
            <a:ahLst/>
            <a:cxnLst/>
            <a:rect r="r" b="b" t="t" l="l"/>
            <a:pathLst>
              <a:path h="519223" w="856450">
                <a:moveTo>
                  <a:pt x="0" y="0"/>
                </a:moveTo>
                <a:lnTo>
                  <a:pt x="856449" y="0"/>
                </a:lnTo>
                <a:lnTo>
                  <a:pt x="856449" y="519223"/>
                </a:lnTo>
                <a:lnTo>
                  <a:pt x="0" y="51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1876" y="607512"/>
            <a:ext cx="15506291" cy="97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b="true" sz="7290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Recommendations and Improvements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23659"/>
            <a:ext cx="6770002" cy="27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  <a:spcBef>
                <a:spcPct val="0"/>
              </a:spcBef>
            </a:pPr>
            <a:r>
              <a:rPr lang="en-US" b="true" sz="1700">
                <a:solidFill>
                  <a:srgbClr val="579F0B"/>
                </a:solidFill>
                <a:latin typeface="Cairo 2 Bold"/>
                <a:ea typeface="Cairo 2 Bold"/>
                <a:cs typeface="Cairo 2 Bold"/>
                <a:sym typeface="Cairo 2 Bold"/>
              </a:rPr>
              <a:t> More Dynamic Content</a:t>
            </a:r>
          </a:p>
          <a:p>
            <a:pPr algn="ctr">
              <a:lnSpc>
                <a:spcPts val="2210"/>
              </a:lnSpc>
              <a:spcBef>
                <a:spcPct val="0"/>
              </a:spcBef>
            </a:pPr>
          </a:p>
          <a:p>
            <a:pPr algn="ctr">
              <a:lnSpc>
                <a:spcPts val="2210"/>
              </a:lnSpc>
              <a:spcBef>
                <a:spcPct val="0"/>
              </a:spcBef>
            </a:pPr>
            <a:r>
              <a:rPr lang="en-US" b="true" sz="1700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Move beyond just photos. We should introduce videos of real users, behind-the-scenes footage, and product features in action. Show how the Scooter performs on the streets with real commuters.</a:t>
            </a:r>
          </a:p>
          <a:p>
            <a:pPr algn="ctr">
              <a:lnSpc>
                <a:spcPts val="2210"/>
              </a:lnSpc>
              <a:spcBef>
                <a:spcPct val="0"/>
              </a:spcBef>
            </a:pPr>
            <a:r>
              <a:rPr lang="en-US" b="true" sz="1700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Add interactive elements like polls or quizzes to keep the audience engaged—something simple like, “Which E-scoot is right for you?”</a:t>
            </a:r>
          </a:p>
          <a:p>
            <a:pPr algn="ctr">
              <a:lnSpc>
                <a:spcPts val="2210"/>
              </a:lnSpc>
              <a:spcBef>
                <a:spcPct val="0"/>
              </a:spcBef>
            </a:pPr>
          </a:p>
          <a:p>
            <a:pPr algn="ctr">
              <a:lnSpc>
                <a:spcPts val="2210"/>
              </a:lnSpc>
              <a:spcBef>
                <a:spcPct val="0"/>
              </a:spcBef>
            </a:pPr>
          </a:p>
          <a:p>
            <a:pPr algn="ctr">
              <a:lnSpc>
                <a:spcPts val="221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53565"/>
            <a:ext cx="6770002" cy="145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3"/>
              </a:lnSpc>
            </a:pPr>
            <a:r>
              <a:rPr lang="en-US" sz="1940" b="true">
                <a:solidFill>
                  <a:srgbClr val="579F0B"/>
                </a:solidFill>
                <a:latin typeface="Cairo 2 Bold"/>
                <a:ea typeface="Cairo 2 Bold"/>
                <a:cs typeface="Cairo 2 Bold"/>
                <a:sym typeface="Cairo 2 Bold"/>
              </a:rPr>
              <a:t> Highlight Customer Experiences</a:t>
            </a:r>
          </a:p>
          <a:p>
            <a:pPr algn="ctr">
              <a:lnSpc>
                <a:spcPts val="2523"/>
              </a:lnSpc>
            </a:pPr>
          </a:p>
          <a:p>
            <a:pPr algn="ctr">
              <a:lnSpc>
                <a:spcPts val="2209"/>
              </a:lnSpc>
              <a:spcBef>
                <a:spcPct val="0"/>
              </a:spcBef>
            </a:pPr>
            <a:r>
              <a:rPr lang="en-US" b="true" sz="1699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Real riders telling their stories can boost trust. Let’s feature short clips or quotes from people who use E-scoot daily. Adding a feature like “Rider of the Month” will put the spotlight on customers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425658"/>
            <a:ext cx="6770002" cy="165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579F0B"/>
                </a:solidFill>
                <a:latin typeface="Cairo 2 Bold"/>
                <a:ea typeface="Cairo 2 Bold"/>
                <a:cs typeface="Cairo 2 Bold"/>
                <a:sym typeface="Cairo 2 Bold"/>
              </a:rPr>
              <a:t>Video Showcases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 Prioritize videos over static images,short clips showing the E-scoot in real-life settings, focusing on smooth rides, features, and customer experiences.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489298" y="2023659"/>
            <a:ext cx="6770002" cy="165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579F0B"/>
                </a:solidFill>
                <a:latin typeface="Cairo 2 Bold"/>
                <a:ea typeface="Cairo 2 Bold"/>
                <a:cs typeface="Cairo 2 Bold"/>
                <a:sym typeface="Cairo 2 Bold"/>
              </a:rPr>
              <a:t>Video Showcases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 Prioritize videos over static images,short clips showing the E-scoot in real-life settings, focusing on smooth rides, features, and customer experiences.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489298" y="4390954"/>
            <a:ext cx="6770002" cy="137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579F0B"/>
                </a:solidFill>
                <a:latin typeface="Cairo 2 Bold"/>
                <a:ea typeface="Cairo 2 Bold"/>
                <a:cs typeface="Cairo 2 Bold"/>
                <a:sym typeface="Cairo 2 Bold"/>
              </a:rPr>
              <a:t>Customer Testimonials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 Feature real riders, sharing their stories on how E-scoot has improved their daily commute, adding credibility to the brand.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489298" y="6201185"/>
            <a:ext cx="6770002" cy="137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579F0B"/>
                </a:solidFill>
                <a:latin typeface="Cairo 2 Bold"/>
                <a:ea typeface="Cairo 2 Bold"/>
                <a:cs typeface="Cairo 2 Bold"/>
                <a:sym typeface="Cairo 2 Bold"/>
              </a:rPr>
              <a:t>Influencer Collaborations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 Partner with influencers in the urban mobility or eco-friendly niche to reach a wider audience and create relatable content.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489298" y="8061201"/>
            <a:ext cx="6770002" cy="137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579F0B"/>
                </a:solidFill>
                <a:latin typeface="Cairo 2 Bold"/>
                <a:ea typeface="Cairo 2 Bold"/>
                <a:cs typeface="Cairo 2 Bold"/>
                <a:sym typeface="Cairo 2 Bold"/>
              </a:rPr>
              <a:t>Sustainability Focus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 Push the eco-friendly benefits of E-scoot, emphasizing how it helps reduce emissions and save on transportation costs, tying in with global environmental initiatives.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180415"/>
            <a:ext cx="6770002" cy="165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579F0B"/>
                </a:solidFill>
                <a:latin typeface="Cairo 2 Bold"/>
                <a:ea typeface="Cairo 2 Bold"/>
                <a:cs typeface="Cairo 2 Bold"/>
                <a:sym typeface="Cairo 2 Bold"/>
              </a:rPr>
              <a:t> Interactive Posts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Use polls, Q&amp;A sessions, or simple quizzes to get the audience engaged while highlighting the scooter’s key benefits.</a:t>
            </a: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2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48631" y="9835009"/>
            <a:ext cx="856450" cy="519223"/>
          </a:xfrm>
          <a:custGeom>
            <a:avLst/>
            <a:gdLst/>
            <a:ahLst/>
            <a:cxnLst/>
            <a:rect r="r" b="b" t="t" l="l"/>
            <a:pathLst>
              <a:path h="519223" w="856450">
                <a:moveTo>
                  <a:pt x="0" y="0"/>
                </a:moveTo>
                <a:lnTo>
                  <a:pt x="856450" y="0"/>
                </a:lnTo>
                <a:lnTo>
                  <a:pt x="856450" y="519223"/>
                </a:lnTo>
                <a:lnTo>
                  <a:pt x="0" y="51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0461" y="2042709"/>
            <a:ext cx="856450" cy="519223"/>
          </a:xfrm>
          <a:custGeom>
            <a:avLst/>
            <a:gdLst/>
            <a:ahLst/>
            <a:cxnLst/>
            <a:rect r="r" b="b" t="t" l="l"/>
            <a:pathLst>
              <a:path h="519223" w="856450">
                <a:moveTo>
                  <a:pt x="0" y="0"/>
                </a:moveTo>
                <a:lnTo>
                  <a:pt x="856449" y="0"/>
                </a:lnTo>
                <a:lnTo>
                  <a:pt x="856449" y="519223"/>
                </a:lnTo>
                <a:lnTo>
                  <a:pt x="0" y="519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8036" y="473442"/>
            <a:ext cx="1320260" cy="1110516"/>
          </a:xfrm>
          <a:custGeom>
            <a:avLst/>
            <a:gdLst/>
            <a:ahLst/>
            <a:cxnLst/>
            <a:rect r="r" b="b" t="t" l="l"/>
            <a:pathLst>
              <a:path h="1110516" w="1320260">
                <a:moveTo>
                  <a:pt x="0" y="0"/>
                </a:moveTo>
                <a:lnTo>
                  <a:pt x="1320260" y="0"/>
                </a:lnTo>
                <a:lnTo>
                  <a:pt x="1320260" y="1110516"/>
                </a:lnTo>
                <a:lnTo>
                  <a:pt x="0" y="111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16" t="-103996" r="-110416" b="-177432"/>
            </a:stretch>
          </a:blipFill>
        </p:spPr>
      </p:sp>
      <p:sp>
        <p:nvSpPr>
          <p:cNvPr name="Freeform 5" id="5" descr="Fanpage Karma's icon"/>
          <p:cNvSpPr/>
          <p:nvPr/>
        </p:nvSpPr>
        <p:spPr>
          <a:xfrm flipH="false" flipV="false" rot="0">
            <a:off x="5309810" y="268562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 descr="Icon"/>
          <p:cNvSpPr/>
          <p:nvPr/>
        </p:nvSpPr>
        <p:spPr>
          <a:xfrm flipH="false" flipV="false" rot="0">
            <a:off x="2157035" y="268562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 descr="facebookdevelopers.com's logo"/>
          <p:cNvSpPr/>
          <p:nvPr/>
        </p:nvSpPr>
        <p:spPr>
          <a:xfrm flipH="false" flipV="false" rot="0">
            <a:off x="8362190" y="2561932"/>
            <a:ext cx="2304785" cy="2304785"/>
          </a:xfrm>
          <a:custGeom>
            <a:avLst/>
            <a:gdLst/>
            <a:ahLst/>
            <a:cxnLst/>
            <a:rect r="r" b="b" t="t" l="l"/>
            <a:pathLst>
              <a:path h="2304785" w="2304785">
                <a:moveTo>
                  <a:pt x="0" y="0"/>
                </a:moveTo>
                <a:lnTo>
                  <a:pt x="2304785" y="0"/>
                </a:lnTo>
                <a:lnTo>
                  <a:pt x="2304785" y="2304785"/>
                </a:lnTo>
                <a:lnTo>
                  <a:pt x="0" y="2304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Symbol"/>
          <p:cNvSpPr/>
          <p:nvPr/>
        </p:nvSpPr>
        <p:spPr>
          <a:xfrm flipH="false" flipV="false" rot="0">
            <a:off x="11657575" y="268562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 descr="Symbol Alternative"/>
          <p:cNvSpPr/>
          <p:nvPr/>
        </p:nvSpPr>
        <p:spPr>
          <a:xfrm flipH="false" flipV="false" rot="0">
            <a:off x="14813600" y="2685624"/>
            <a:ext cx="1796796" cy="2057400"/>
          </a:xfrm>
          <a:custGeom>
            <a:avLst/>
            <a:gdLst/>
            <a:ahLst/>
            <a:cxnLst/>
            <a:rect r="r" b="b" t="t" l="l"/>
            <a:pathLst>
              <a:path h="2057400" w="1796796">
                <a:moveTo>
                  <a:pt x="0" y="0"/>
                </a:moveTo>
                <a:lnTo>
                  <a:pt x="1796796" y="0"/>
                </a:lnTo>
                <a:lnTo>
                  <a:pt x="179679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LinkedIn's symbol"/>
          <p:cNvSpPr/>
          <p:nvPr/>
        </p:nvSpPr>
        <p:spPr>
          <a:xfrm flipH="false" flipV="false" rot="0">
            <a:off x="2157035" y="5608531"/>
            <a:ext cx="2057400" cy="1736766"/>
          </a:xfrm>
          <a:custGeom>
            <a:avLst/>
            <a:gdLst/>
            <a:ahLst/>
            <a:cxnLst/>
            <a:rect r="r" b="b" t="t" l="l"/>
            <a:pathLst>
              <a:path h="1736766" w="2057400">
                <a:moveTo>
                  <a:pt x="0" y="0"/>
                </a:moveTo>
                <a:lnTo>
                  <a:pt x="2057400" y="0"/>
                </a:lnTo>
                <a:lnTo>
                  <a:pt x="2057400" y="1736766"/>
                </a:lnTo>
                <a:lnTo>
                  <a:pt x="0" y="17367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X's logo"/>
          <p:cNvSpPr/>
          <p:nvPr/>
        </p:nvSpPr>
        <p:spPr>
          <a:xfrm flipH="false" flipV="false" rot="0">
            <a:off x="5309810" y="5608531"/>
            <a:ext cx="1922021" cy="1736766"/>
          </a:xfrm>
          <a:custGeom>
            <a:avLst/>
            <a:gdLst/>
            <a:ahLst/>
            <a:cxnLst/>
            <a:rect r="r" b="b" t="t" l="l"/>
            <a:pathLst>
              <a:path h="1736766" w="1922021">
                <a:moveTo>
                  <a:pt x="0" y="0"/>
                </a:moveTo>
                <a:lnTo>
                  <a:pt x="1922021" y="0"/>
                </a:lnTo>
                <a:lnTo>
                  <a:pt x="1922021" y="1736766"/>
                </a:lnTo>
                <a:lnTo>
                  <a:pt x="0" y="17367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78584" y="4643106"/>
            <a:ext cx="3667616" cy="3667616"/>
          </a:xfrm>
          <a:custGeom>
            <a:avLst/>
            <a:gdLst/>
            <a:ahLst/>
            <a:cxnLst/>
            <a:rect r="r" b="b" t="t" l="l"/>
            <a:pathLst>
              <a:path h="3667616" w="3667616">
                <a:moveTo>
                  <a:pt x="0" y="0"/>
                </a:moveTo>
                <a:lnTo>
                  <a:pt x="3667616" y="0"/>
                </a:lnTo>
                <a:lnTo>
                  <a:pt x="3667616" y="3667616"/>
                </a:lnTo>
                <a:lnTo>
                  <a:pt x="0" y="366761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3" id="13" descr="Freepik's icon"/>
          <p:cNvSpPr/>
          <p:nvPr/>
        </p:nvSpPr>
        <p:spPr>
          <a:xfrm flipH="false" flipV="false" rot="0">
            <a:off x="11817892" y="5608531"/>
            <a:ext cx="1736766" cy="1736766"/>
          </a:xfrm>
          <a:custGeom>
            <a:avLst/>
            <a:gdLst/>
            <a:ahLst/>
            <a:cxnLst/>
            <a:rect r="r" b="b" t="t" l="l"/>
            <a:pathLst>
              <a:path h="1736766" w="1736766">
                <a:moveTo>
                  <a:pt x="0" y="0"/>
                </a:moveTo>
                <a:lnTo>
                  <a:pt x="1736766" y="0"/>
                </a:lnTo>
                <a:lnTo>
                  <a:pt x="1736766" y="1736766"/>
                </a:lnTo>
                <a:lnTo>
                  <a:pt x="0" y="17367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4" id="14" descr="ChatGPT's icon"/>
          <p:cNvSpPr/>
          <p:nvPr/>
        </p:nvSpPr>
        <p:spPr>
          <a:xfrm flipH="false" flipV="false" rot="0">
            <a:off x="14415933" y="5524074"/>
            <a:ext cx="2103658" cy="2103658"/>
          </a:xfrm>
          <a:custGeom>
            <a:avLst/>
            <a:gdLst/>
            <a:ahLst/>
            <a:cxnLst/>
            <a:rect r="r" b="b" t="t" l="l"/>
            <a:pathLst>
              <a:path h="2103658" w="2103658">
                <a:moveTo>
                  <a:pt x="0" y="0"/>
                </a:moveTo>
                <a:lnTo>
                  <a:pt x="2103658" y="0"/>
                </a:lnTo>
                <a:lnTo>
                  <a:pt x="2103658" y="2103658"/>
                </a:lnTo>
                <a:lnTo>
                  <a:pt x="0" y="210365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14366" y="7435352"/>
            <a:ext cx="2659268" cy="2659268"/>
          </a:xfrm>
          <a:custGeom>
            <a:avLst/>
            <a:gdLst/>
            <a:ahLst/>
            <a:cxnLst/>
            <a:rect r="r" b="b" t="t" l="l"/>
            <a:pathLst>
              <a:path h="2659268" w="2659268">
                <a:moveTo>
                  <a:pt x="0" y="0"/>
                </a:moveTo>
                <a:lnTo>
                  <a:pt x="2659268" y="0"/>
                </a:lnTo>
                <a:lnTo>
                  <a:pt x="2659268" y="2659268"/>
                </a:lnTo>
                <a:lnTo>
                  <a:pt x="0" y="265926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81709" y="1200150"/>
            <a:ext cx="12724581" cy="108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9"/>
              </a:lnSpc>
            </a:pPr>
            <a:r>
              <a:rPr lang="en-US" sz="8289" b="true">
                <a:solidFill>
                  <a:srgbClr val="40513B"/>
                </a:solidFill>
                <a:latin typeface="Cairo 2 Bold"/>
                <a:ea typeface="Cairo 2 Bold"/>
                <a:cs typeface="Cairo 2 Bold"/>
                <a:sym typeface="Cairo 2 Bold"/>
              </a:rPr>
              <a:t>Tools Used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17260"/>
            <a:ext cx="1898636" cy="1893890"/>
          </a:xfrm>
          <a:custGeom>
            <a:avLst/>
            <a:gdLst/>
            <a:ahLst/>
            <a:cxnLst/>
            <a:rect r="r" b="b" t="t" l="l"/>
            <a:pathLst>
              <a:path h="1893890" w="1898636">
                <a:moveTo>
                  <a:pt x="0" y="0"/>
                </a:moveTo>
                <a:lnTo>
                  <a:pt x="1898636" y="0"/>
                </a:lnTo>
                <a:lnTo>
                  <a:pt x="1898636" y="1893889"/>
                </a:lnTo>
                <a:lnTo>
                  <a:pt x="0" y="189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2181" y="2800151"/>
            <a:ext cx="12131578" cy="443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28"/>
              </a:lnSpc>
              <a:spcBef>
                <a:spcPct val="0"/>
              </a:spcBef>
            </a:pPr>
            <a:r>
              <a:rPr lang="en-US" b="true" sz="12734">
                <a:solidFill>
                  <a:srgbClr val="000000"/>
                </a:solidFill>
                <a:latin typeface="Cairo 1 Bold"/>
                <a:ea typeface="Cairo 1 Bold"/>
                <a:cs typeface="Cairo 1 Bold"/>
                <a:sym typeface="Cairo 1 Bold"/>
              </a:rPr>
              <a:t>Market Reasearch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40633" y="-2091691"/>
            <a:ext cx="2288858" cy="4114800"/>
          </a:xfrm>
          <a:custGeom>
            <a:avLst/>
            <a:gdLst/>
            <a:ahLst/>
            <a:cxnLst/>
            <a:rect r="r" b="b" t="t" l="l"/>
            <a:pathLst>
              <a:path h="4114800" w="2288858">
                <a:moveTo>
                  <a:pt x="0" y="0"/>
                </a:moveTo>
                <a:lnTo>
                  <a:pt x="2288857" y="0"/>
                </a:lnTo>
                <a:lnTo>
                  <a:pt x="2288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1508" y="8328110"/>
            <a:ext cx="2952369" cy="4114800"/>
          </a:xfrm>
          <a:custGeom>
            <a:avLst/>
            <a:gdLst/>
            <a:ahLst/>
            <a:cxnLst/>
            <a:rect r="r" b="b" t="t" l="l"/>
            <a:pathLst>
              <a:path h="4114800" w="2952369">
                <a:moveTo>
                  <a:pt x="0" y="0"/>
                </a:moveTo>
                <a:lnTo>
                  <a:pt x="2952369" y="0"/>
                </a:lnTo>
                <a:lnTo>
                  <a:pt x="2952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10797" y="1482819"/>
            <a:ext cx="5450066" cy="4114800"/>
          </a:xfrm>
          <a:custGeom>
            <a:avLst/>
            <a:gdLst/>
            <a:ahLst/>
            <a:cxnLst/>
            <a:rect r="r" b="b" t="t" l="l"/>
            <a:pathLst>
              <a:path h="4114800" w="5450066">
                <a:moveTo>
                  <a:pt x="0" y="0"/>
                </a:moveTo>
                <a:lnTo>
                  <a:pt x="5450067" y="0"/>
                </a:lnTo>
                <a:lnTo>
                  <a:pt x="54500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48307" y="4441910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785169" y="-1291117"/>
            <a:ext cx="2072831" cy="4114800"/>
          </a:xfrm>
          <a:custGeom>
            <a:avLst/>
            <a:gdLst/>
            <a:ahLst/>
            <a:cxnLst/>
            <a:rect r="r" b="b" t="t" l="l"/>
            <a:pathLst>
              <a:path h="4114800" w="2072831">
                <a:moveTo>
                  <a:pt x="0" y="0"/>
                </a:moveTo>
                <a:lnTo>
                  <a:pt x="2072830" y="0"/>
                </a:lnTo>
                <a:lnTo>
                  <a:pt x="20728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147096" y="6186043"/>
            <a:ext cx="7315200" cy="3246120"/>
          </a:xfrm>
          <a:custGeom>
            <a:avLst/>
            <a:gdLst/>
            <a:ahLst/>
            <a:cxnLst/>
            <a:rect r="r" b="b" t="t" l="l"/>
            <a:pathLst>
              <a:path h="3246120" w="7315200">
                <a:moveTo>
                  <a:pt x="0" y="0"/>
                </a:moveTo>
                <a:lnTo>
                  <a:pt x="7315200" y="0"/>
                </a:lnTo>
                <a:lnTo>
                  <a:pt x="73152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97970" y="-270132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41807" y="9013507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943139" y="5143500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29490" y="8328110"/>
            <a:ext cx="1741879" cy="1465155"/>
          </a:xfrm>
          <a:custGeom>
            <a:avLst/>
            <a:gdLst/>
            <a:ahLst/>
            <a:cxnLst/>
            <a:rect r="r" b="b" t="t" l="l"/>
            <a:pathLst>
              <a:path h="1465155" w="1741879">
                <a:moveTo>
                  <a:pt x="0" y="0"/>
                </a:moveTo>
                <a:lnTo>
                  <a:pt x="1741880" y="0"/>
                </a:lnTo>
                <a:lnTo>
                  <a:pt x="1741880" y="1465155"/>
                </a:lnTo>
                <a:lnTo>
                  <a:pt x="0" y="14651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7010" y="0"/>
            <a:ext cx="7920990" cy="10287000"/>
          </a:xfrm>
          <a:custGeom>
            <a:avLst/>
            <a:gdLst/>
            <a:ahLst/>
            <a:cxnLst/>
            <a:rect r="r" b="b" t="t" l="l"/>
            <a:pathLst>
              <a:path h="10287000" w="7920990">
                <a:moveTo>
                  <a:pt x="0" y="0"/>
                </a:moveTo>
                <a:lnTo>
                  <a:pt x="7920990" y="0"/>
                </a:lnTo>
                <a:lnTo>
                  <a:pt x="79209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4" tooltip="https://nacto.org/publication/shared-micromobility-in-2023/"/>
          </p:cNvPr>
          <p:cNvSpPr/>
          <p:nvPr/>
        </p:nvSpPr>
        <p:spPr>
          <a:xfrm flipH="false" flipV="false" rot="0">
            <a:off x="2315519" y="3892277"/>
            <a:ext cx="5888108" cy="2502446"/>
          </a:xfrm>
          <a:custGeom>
            <a:avLst/>
            <a:gdLst/>
            <a:ahLst/>
            <a:cxnLst/>
            <a:rect r="r" b="b" t="t" l="l"/>
            <a:pathLst>
              <a:path h="2502446" w="5888108">
                <a:moveTo>
                  <a:pt x="0" y="0"/>
                </a:moveTo>
                <a:lnTo>
                  <a:pt x="5888108" y="0"/>
                </a:lnTo>
                <a:lnTo>
                  <a:pt x="5888108" y="2502446"/>
                </a:lnTo>
                <a:lnTo>
                  <a:pt x="0" y="2502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002" y="440817"/>
            <a:ext cx="1034514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b="true" sz="3600" spc="107">
                <a:solidFill>
                  <a:srgbClr val="191919"/>
                </a:solidFill>
                <a:latin typeface="Cairo 2 Heavy"/>
                <a:ea typeface="Cairo 2 Heavy"/>
                <a:cs typeface="Cairo 2 Heavy"/>
                <a:sym typeface="Cairo 2 Heavy"/>
              </a:rPr>
              <a:t>SHARED IN MOBILITY REPORT 2023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89560" y="4584466"/>
            <a:ext cx="3540026" cy="100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7"/>
              </a:lnSpc>
              <a:spcBef>
                <a:spcPct val="0"/>
              </a:spcBef>
            </a:pPr>
            <a:r>
              <a:rPr lang="en-US" b="true" sz="5890">
                <a:solidFill>
                  <a:srgbClr val="FFFFFF"/>
                </a:solidFill>
                <a:latin typeface="Cairo 2 Bold"/>
                <a:ea typeface="Cairo 2 Bold"/>
                <a:cs typeface="Cairo 2 Bold"/>
                <a:sym typeface="Cairo 2 Bold"/>
                <a:hlinkClick r:id="rId5" tooltip="https://nacto.org/publication/shared-micromobility-in-2023/"/>
              </a:rPr>
              <a:t>Full Report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7038" y="0"/>
            <a:ext cx="7720962" cy="10287000"/>
          </a:xfrm>
          <a:custGeom>
            <a:avLst/>
            <a:gdLst/>
            <a:ahLst/>
            <a:cxnLst/>
            <a:rect r="r" b="b" t="t" l="l"/>
            <a:pathLst>
              <a:path h="10287000" w="7720962">
                <a:moveTo>
                  <a:pt x="0" y="0"/>
                </a:moveTo>
                <a:lnTo>
                  <a:pt x="7720962" y="0"/>
                </a:lnTo>
                <a:lnTo>
                  <a:pt x="77209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7" t="0" r="-147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822" y="981075"/>
            <a:ext cx="1034514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b="true" sz="3600" spc="107">
                <a:solidFill>
                  <a:srgbClr val="191919"/>
                </a:solidFill>
                <a:latin typeface="Cairo 2 Heavy"/>
                <a:ea typeface="Cairo 2 Heavy"/>
                <a:cs typeface="Cairo 2 Heavy"/>
                <a:sym typeface="Cairo 2 Heavy"/>
              </a:rPr>
              <a:t>SHARED IN MOBILITY REPORT 2023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8654" y="2664133"/>
            <a:ext cx="9699477" cy="218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b="true" sz="2699">
                <a:solidFill>
                  <a:srgbClr val="5F9865"/>
                </a:solidFill>
                <a:latin typeface="Cairo 2 Bold"/>
                <a:ea typeface="Cairo 2 Bold"/>
                <a:cs typeface="Cairo 2 Bold"/>
                <a:sym typeface="Cairo 2 Bold"/>
              </a:rPr>
              <a:t>INCREASED RIDERSHIP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b="true" sz="2699">
                <a:solidFill>
                  <a:srgbClr val="191919"/>
                </a:solidFill>
                <a:latin typeface="Cairo 2 Bold"/>
                <a:ea typeface="Cairo 2 Bold"/>
                <a:cs typeface="Cairo 2 Bold"/>
                <a:sym typeface="Cairo 2 Bold"/>
              </a:rPr>
              <a:t>E-SCOOTER TRIPS ROSE BY 15% IN 2023. IN CANADA, RIDERSHIP JUMPED FROM 2 MILLION IN 2022 TO 4 MILLION, MAKING UP 17% OF THE COUNTRY'S SHARED MICROMOBILITY USAGE.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8654" y="6196965"/>
            <a:ext cx="9699477" cy="306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b="true" sz="2699">
                <a:solidFill>
                  <a:srgbClr val="5F9865"/>
                </a:solidFill>
                <a:latin typeface="Cairo 2 Bold"/>
                <a:ea typeface="Cairo 2 Bold"/>
                <a:cs typeface="Cairo 2 Bold"/>
                <a:sym typeface="Cairo 2 Bold"/>
              </a:rPr>
              <a:t>DOCKLESS E-BIKE EXPANSION</a:t>
            </a:r>
          </a:p>
          <a:p>
            <a:pPr algn="ctr">
              <a:lnSpc>
                <a:spcPts val="3509"/>
              </a:lnSpc>
            </a:pP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WHILE E-SCOOTER RIDERSHIP IS CLIMBING, DOCKLESS E-BIKES REMAIN THE SMALLEST SEGMENT. CANADA SAW A NEARLY FOURFOLD INCREASE IN TRIPS (FROM LESS THAN 100,000 TO 300,000), AND THE U.S. EXPERIENCED A 50% RISE (FROM 4.5 MILLION TO 6.7 MILLION TRIPS).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45680" y="0"/>
            <a:ext cx="7942320" cy="10278297"/>
          </a:xfrm>
          <a:custGeom>
            <a:avLst/>
            <a:gdLst/>
            <a:ahLst/>
            <a:cxnLst/>
            <a:rect r="r" b="b" t="t" l="l"/>
            <a:pathLst>
              <a:path h="10278297" w="7942320">
                <a:moveTo>
                  <a:pt x="0" y="0"/>
                </a:moveTo>
                <a:lnTo>
                  <a:pt x="7942320" y="0"/>
                </a:lnTo>
                <a:lnTo>
                  <a:pt x="7942320" y="10278297"/>
                </a:lnTo>
                <a:lnTo>
                  <a:pt x="0" y="10278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" y="710946"/>
            <a:ext cx="1034514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b="true" sz="3600" spc="107">
                <a:solidFill>
                  <a:srgbClr val="191919"/>
                </a:solidFill>
                <a:latin typeface="Cairo 2 Heavy"/>
                <a:ea typeface="Cairo 2 Heavy"/>
                <a:cs typeface="Cairo 2 Heavy"/>
                <a:sym typeface="Cairo 2 Heavy"/>
              </a:rPr>
              <a:t>SHARED IN MOBILITY REPORT 2023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824" y="3775137"/>
            <a:ext cx="9984569" cy="269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</a:pPr>
            <a:r>
              <a:rPr lang="en-US" b="true" sz="2779">
                <a:solidFill>
                  <a:srgbClr val="5F9865"/>
                </a:solidFill>
                <a:latin typeface="Cairo 2 Bold"/>
                <a:ea typeface="Cairo 2 Bold"/>
                <a:cs typeface="Cairo 2 Bold"/>
                <a:sym typeface="Cairo 2 Bold"/>
              </a:rPr>
              <a:t>FUNDING ISSUES</a:t>
            </a:r>
          </a:p>
          <a:p>
            <a:pPr algn="ctr">
              <a:lnSpc>
                <a:spcPts val="3613"/>
              </a:lnSpc>
            </a:pPr>
          </a:p>
          <a:p>
            <a:pPr algn="ctr">
              <a:lnSpc>
                <a:spcPts val="3613"/>
              </a:lnSpc>
              <a:spcBef>
                <a:spcPct val="0"/>
              </a:spcBef>
            </a:pPr>
            <a:r>
              <a:rPr lang="en-US" b="true" sz="2779">
                <a:solidFill>
                  <a:srgbClr val="000000"/>
                </a:solidFill>
                <a:latin typeface="Cairo 2 Bold"/>
                <a:ea typeface="Cairo 2 Bold"/>
                <a:cs typeface="Cairo 2 Bold"/>
                <a:sym typeface="Cairo 2 Bold"/>
              </a:rPr>
              <a:t> SHARED MICROMOBILITY SYSTEMS ARE FACING FINANCIAL INSTABILITY, LEADING TO BANKRUPTCIES, JOB LOSSES, AND RISING COSTS FOR USERS, MAKING THEM LESS AFFORDABLE THAN TRADITIONAL PUBLIC TRANSPORT.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06630"/>
            <a:ext cx="3496217" cy="952378"/>
            <a:chOff x="0" y="0"/>
            <a:chExt cx="920814" cy="2508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0814" cy="250832"/>
            </a:xfrm>
            <a:custGeom>
              <a:avLst/>
              <a:gdLst/>
              <a:ahLst/>
              <a:cxnLst/>
              <a:rect r="r" b="b" t="t" l="l"/>
              <a:pathLst>
                <a:path h="250832" w="920814">
                  <a:moveTo>
                    <a:pt x="112933" y="0"/>
                  </a:moveTo>
                  <a:lnTo>
                    <a:pt x="807881" y="0"/>
                  </a:lnTo>
                  <a:cubicBezTo>
                    <a:pt x="837833" y="0"/>
                    <a:pt x="866558" y="11898"/>
                    <a:pt x="887737" y="33077"/>
                  </a:cubicBezTo>
                  <a:cubicBezTo>
                    <a:pt x="908916" y="54256"/>
                    <a:pt x="920814" y="82981"/>
                    <a:pt x="920814" y="112933"/>
                  </a:cubicBezTo>
                  <a:lnTo>
                    <a:pt x="920814" y="137899"/>
                  </a:lnTo>
                  <a:cubicBezTo>
                    <a:pt x="920814" y="200270"/>
                    <a:pt x="870253" y="250832"/>
                    <a:pt x="807881" y="250832"/>
                  </a:cubicBezTo>
                  <a:lnTo>
                    <a:pt x="112933" y="250832"/>
                  </a:lnTo>
                  <a:cubicBezTo>
                    <a:pt x="82981" y="250832"/>
                    <a:pt x="54256" y="238934"/>
                    <a:pt x="33077" y="217755"/>
                  </a:cubicBezTo>
                  <a:cubicBezTo>
                    <a:pt x="11898" y="196576"/>
                    <a:pt x="0" y="167851"/>
                    <a:pt x="0" y="137899"/>
                  </a:cubicBezTo>
                  <a:lnTo>
                    <a:pt x="0" y="112933"/>
                  </a:lnTo>
                  <a:cubicBezTo>
                    <a:pt x="0" y="82981"/>
                    <a:pt x="11898" y="54256"/>
                    <a:pt x="33077" y="33077"/>
                  </a:cubicBezTo>
                  <a:cubicBezTo>
                    <a:pt x="54256" y="11898"/>
                    <a:pt x="82981" y="0"/>
                    <a:pt x="112933" y="0"/>
                  </a:cubicBezTo>
                  <a:close/>
                </a:path>
              </a:pathLst>
            </a:custGeom>
            <a:solidFill>
              <a:srgbClr val="609966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20814" cy="298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917260"/>
            <a:ext cx="1898636" cy="1893890"/>
          </a:xfrm>
          <a:custGeom>
            <a:avLst/>
            <a:gdLst/>
            <a:ahLst/>
            <a:cxnLst/>
            <a:rect r="r" b="b" t="t" l="l"/>
            <a:pathLst>
              <a:path h="1893890" w="1898636">
                <a:moveTo>
                  <a:pt x="0" y="0"/>
                </a:moveTo>
                <a:lnTo>
                  <a:pt x="1898636" y="0"/>
                </a:lnTo>
                <a:lnTo>
                  <a:pt x="1898636" y="1893889"/>
                </a:lnTo>
                <a:lnTo>
                  <a:pt x="0" y="189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6668" y="3133613"/>
            <a:ext cx="9727237" cy="311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26"/>
              </a:lnSpc>
              <a:spcBef>
                <a:spcPct val="0"/>
              </a:spcBef>
            </a:pPr>
            <a:r>
              <a:rPr lang="en-US" b="true" sz="18232">
                <a:solidFill>
                  <a:srgbClr val="000000"/>
                </a:solidFill>
                <a:latin typeface="Cairo 1 Bold"/>
                <a:ea typeface="Cairo 1 Bold"/>
                <a:cs typeface="Cairo 1 Bold"/>
                <a:sym typeface="Cairo 1 Bold"/>
              </a:rPr>
              <a:t>Branding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640633" y="-2091691"/>
            <a:ext cx="2288858" cy="4114800"/>
          </a:xfrm>
          <a:custGeom>
            <a:avLst/>
            <a:gdLst/>
            <a:ahLst/>
            <a:cxnLst/>
            <a:rect r="r" b="b" t="t" l="l"/>
            <a:pathLst>
              <a:path h="4114800" w="2288858">
                <a:moveTo>
                  <a:pt x="0" y="0"/>
                </a:moveTo>
                <a:lnTo>
                  <a:pt x="2288857" y="0"/>
                </a:lnTo>
                <a:lnTo>
                  <a:pt x="2288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11508" y="8328110"/>
            <a:ext cx="2952369" cy="4114800"/>
          </a:xfrm>
          <a:custGeom>
            <a:avLst/>
            <a:gdLst/>
            <a:ahLst/>
            <a:cxnLst/>
            <a:rect r="r" b="b" t="t" l="l"/>
            <a:pathLst>
              <a:path h="4114800" w="2952369">
                <a:moveTo>
                  <a:pt x="0" y="0"/>
                </a:moveTo>
                <a:lnTo>
                  <a:pt x="2952369" y="0"/>
                </a:lnTo>
                <a:lnTo>
                  <a:pt x="2952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10797" y="1482819"/>
            <a:ext cx="5450066" cy="4114800"/>
          </a:xfrm>
          <a:custGeom>
            <a:avLst/>
            <a:gdLst/>
            <a:ahLst/>
            <a:cxnLst/>
            <a:rect r="r" b="b" t="t" l="l"/>
            <a:pathLst>
              <a:path h="4114800" w="5450066">
                <a:moveTo>
                  <a:pt x="0" y="0"/>
                </a:moveTo>
                <a:lnTo>
                  <a:pt x="5450067" y="0"/>
                </a:lnTo>
                <a:lnTo>
                  <a:pt x="54500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48307" y="4441910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8785169" y="-1291117"/>
            <a:ext cx="2072831" cy="4114800"/>
          </a:xfrm>
          <a:custGeom>
            <a:avLst/>
            <a:gdLst/>
            <a:ahLst/>
            <a:cxnLst/>
            <a:rect r="r" b="b" t="t" l="l"/>
            <a:pathLst>
              <a:path h="4114800" w="2072831">
                <a:moveTo>
                  <a:pt x="0" y="0"/>
                </a:moveTo>
                <a:lnTo>
                  <a:pt x="2072830" y="0"/>
                </a:lnTo>
                <a:lnTo>
                  <a:pt x="20728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147096" y="6186043"/>
            <a:ext cx="7315200" cy="3246120"/>
          </a:xfrm>
          <a:custGeom>
            <a:avLst/>
            <a:gdLst/>
            <a:ahLst/>
            <a:cxnLst/>
            <a:rect r="r" b="b" t="t" l="l"/>
            <a:pathLst>
              <a:path h="3246120" w="7315200">
                <a:moveTo>
                  <a:pt x="0" y="0"/>
                </a:moveTo>
                <a:lnTo>
                  <a:pt x="7315200" y="0"/>
                </a:lnTo>
                <a:lnTo>
                  <a:pt x="73152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97970" y="-270132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41807" y="9013507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943139" y="5143500"/>
            <a:ext cx="689722" cy="688860"/>
          </a:xfrm>
          <a:custGeom>
            <a:avLst/>
            <a:gdLst/>
            <a:ahLst/>
            <a:cxnLst/>
            <a:rect r="r" b="b" t="t" l="l"/>
            <a:pathLst>
              <a:path h="688860" w="689722">
                <a:moveTo>
                  <a:pt x="0" y="0"/>
                </a:moveTo>
                <a:lnTo>
                  <a:pt x="689722" y="0"/>
                </a:lnTo>
                <a:lnTo>
                  <a:pt x="689722" y="688860"/>
                </a:lnTo>
                <a:lnTo>
                  <a:pt x="0" y="6888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10447" y="1185322"/>
            <a:ext cx="253272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Brand Guidelines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929490" y="8328110"/>
            <a:ext cx="1741879" cy="1465155"/>
          </a:xfrm>
          <a:custGeom>
            <a:avLst/>
            <a:gdLst/>
            <a:ahLst/>
            <a:cxnLst/>
            <a:rect r="r" b="b" t="t" l="l"/>
            <a:pathLst>
              <a:path h="1465155" w="1741879">
                <a:moveTo>
                  <a:pt x="0" y="0"/>
                </a:moveTo>
                <a:lnTo>
                  <a:pt x="1741880" y="0"/>
                </a:lnTo>
                <a:lnTo>
                  <a:pt x="1741880" y="1465155"/>
                </a:lnTo>
                <a:lnTo>
                  <a:pt x="0" y="14651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10416" t="-103996" r="-110416" b="-17743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DAGGcz7IUI0</dc:identifier>
  <dcterms:modified xsi:type="dcterms:W3CDTF">2011-08-01T06:04:30Z</dcterms:modified>
  <cp:revision>1</cp:revision>
  <dc:title> E-scoot presentation</dc:title>
</cp:coreProperties>
</file>